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6"/>
  </p:notesMasterIdLst>
  <p:sldIdLst>
    <p:sldId id="256" r:id="rId6"/>
    <p:sldId id="360" r:id="rId7"/>
    <p:sldId id="399" r:id="rId8"/>
    <p:sldId id="400" r:id="rId9"/>
    <p:sldId id="405" r:id="rId10"/>
    <p:sldId id="372" r:id="rId11"/>
    <p:sldId id="352" r:id="rId12"/>
    <p:sldId id="402" r:id="rId13"/>
    <p:sldId id="408" r:id="rId14"/>
    <p:sldId id="369" r:id="rId15"/>
    <p:sldId id="406" r:id="rId16"/>
    <p:sldId id="411" r:id="rId17"/>
    <p:sldId id="398" r:id="rId18"/>
    <p:sldId id="390" r:id="rId19"/>
    <p:sldId id="391" r:id="rId20"/>
    <p:sldId id="394" r:id="rId21"/>
    <p:sldId id="393" r:id="rId22"/>
    <p:sldId id="403" r:id="rId23"/>
    <p:sldId id="410" r:id="rId24"/>
    <p:sldId id="354" r:id="rId25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6ABA02-D998-40FB-AB98-CAEB5ECB625F}" v="284" dt="2023-09-20T09:45:47.9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EFDBE-331E-41B8-A643-DA9530E797A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60504-43C4-465C-8B4A-014A54102D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0892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1336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2673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Hvad skal vi opsætte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2387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8633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1195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4208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276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4054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0528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87591-C44E-4DC5-8049-B1870D7397B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852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87591-C44E-4DC5-8049-B1870D7397B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26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0278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191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0104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706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082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258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0911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5101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696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BO Hjemmeside - blad og rør">
            <a:hlinkClick r:id="" action="ppaction://media"/>
            <a:extLst>
              <a:ext uri="{FF2B5EF4-FFF2-40B4-BE49-F238E27FC236}">
                <a16:creationId xmlns:a16="http://schemas.microsoft.com/office/drawing/2014/main" id="{444BCC65-D656-2D20-1260-03855E91E9F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" b="19686"/>
          <a:stretch/>
        </p:blipFill>
        <p:spPr>
          <a:xfrm>
            <a:off x="-1" y="0"/>
            <a:ext cx="15180235" cy="6858000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DC22BD4F-F4AA-28A1-356F-ABF1CA9C3A60}"/>
              </a:ext>
            </a:extLst>
          </p:cNvPr>
          <p:cNvSpPr txBox="1"/>
          <p:nvPr userDrawn="1"/>
        </p:nvSpPr>
        <p:spPr>
          <a:xfrm>
            <a:off x="3076752" y="2416778"/>
            <a:ext cx="6038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>
                <a:solidFill>
                  <a:schemeClr val="bg1"/>
                </a:solidFill>
              </a:rPr>
              <a:t>EBO Consult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B78C06B-2DFB-59EE-F88B-541717949F45}"/>
              </a:ext>
            </a:extLst>
          </p:cNvPr>
          <p:cNvSpPr txBox="1"/>
          <p:nvPr userDrawn="1"/>
        </p:nvSpPr>
        <p:spPr>
          <a:xfrm>
            <a:off x="2054854" y="3370378"/>
            <a:ext cx="89355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- </a:t>
            </a:r>
            <a:r>
              <a:rPr lang="da-DK" sz="2400" noProof="0">
                <a:solidFill>
                  <a:schemeClr val="bg1"/>
                </a:solidFill>
              </a:rPr>
              <a:t>vi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arbejder</a:t>
            </a:r>
            <a:r>
              <a:rPr lang="da-DK" sz="2400" baseline="0" noProof="0">
                <a:solidFill>
                  <a:schemeClr val="bg1"/>
                </a:solidFill>
              </a:rPr>
              <a:t> for at </a:t>
            </a:r>
            <a:r>
              <a:rPr lang="da-DK" sz="2400" baseline="0" noProof="0" err="1">
                <a:solidFill>
                  <a:schemeClr val="bg1"/>
                </a:solidFill>
              </a:rPr>
              <a:t>gøre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energiforsyningen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lokal</a:t>
            </a:r>
            <a:r>
              <a:rPr lang="da-DK" sz="2400" baseline="0" noProof="0">
                <a:solidFill>
                  <a:schemeClr val="bg1"/>
                </a:solidFill>
              </a:rPr>
              <a:t>, </a:t>
            </a:r>
            <a:r>
              <a:rPr lang="da-DK" sz="2400" baseline="0" noProof="0" err="1">
                <a:solidFill>
                  <a:schemeClr val="bg1"/>
                </a:solidFill>
              </a:rPr>
              <a:t>effektiv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og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bæredygtig</a:t>
            </a:r>
            <a:endParaRPr lang="da-DK" sz="2400" noProof="0">
              <a:solidFill>
                <a:schemeClr val="bg1"/>
              </a:solidFill>
            </a:endParaRP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2F522249-5D7A-6CBD-763A-E2A9585441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25" y="1090125"/>
            <a:ext cx="1528349" cy="11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32BBB-AC3F-35B1-7EC3-5FBDAB6E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254596A-9559-A3CD-9861-E40BE70A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C8AF559-A938-AA4A-9885-5E7D7097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EAAFDF1-7E6D-AFD1-C3E6-34FC42E01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CB45F48-D407-C3C2-DB93-1D0B4988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323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474F9B9-78B7-3C24-DACF-D3EDFEBF7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43214CA-757D-C8A0-2650-99FB55B19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D0E57B-F033-9219-D35C-27D45322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FDC7FC-46CB-BFA7-0893-6CAF4B8D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5D4D47-9B94-2003-3B24-932C6A60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8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4B97A8-D879-4F1E-BA04-0104106DF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3E76CE8-BEF6-4672-AB24-A4F1F819D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C9ADDF-92EE-46C1-ABBC-34544A8A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F779-E56E-44C3-B66E-41545C4F0E1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523CD28-BB77-47BF-ACBE-F4613EE3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F586F2-B442-4EC8-A5C0-86349A18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6E61-DAC8-4E45-B172-3DE7CC4873A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52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BO Hjemmeside - blad og rør">
            <a:hlinkClick r:id="" action="ppaction://media"/>
            <a:extLst>
              <a:ext uri="{FF2B5EF4-FFF2-40B4-BE49-F238E27FC236}">
                <a16:creationId xmlns:a16="http://schemas.microsoft.com/office/drawing/2014/main" id="{444BCC65-D656-2D20-1260-03855E91E9F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" b="19686"/>
          <a:stretch/>
        </p:blipFill>
        <p:spPr>
          <a:xfrm>
            <a:off x="-1" y="0"/>
            <a:ext cx="15180235" cy="6858000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DC22BD4F-F4AA-28A1-356F-ABF1CA9C3A60}"/>
              </a:ext>
            </a:extLst>
          </p:cNvPr>
          <p:cNvSpPr txBox="1"/>
          <p:nvPr userDrawn="1"/>
        </p:nvSpPr>
        <p:spPr>
          <a:xfrm>
            <a:off x="3076752" y="2416778"/>
            <a:ext cx="6038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>
                <a:solidFill>
                  <a:schemeClr val="bg1"/>
                </a:solidFill>
              </a:rPr>
              <a:t>EBO Consult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B78C06B-2DFB-59EE-F88B-541717949F45}"/>
              </a:ext>
            </a:extLst>
          </p:cNvPr>
          <p:cNvSpPr txBox="1"/>
          <p:nvPr userDrawn="1"/>
        </p:nvSpPr>
        <p:spPr>
          <a:xfrm>
            <a:off x="2054854" y="3370378"/>
            <a:ext cx="89355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- </a:t>
            </a:r>
            <a:r>
              <a:rPr lang="da-DK" sz="2400" noProof="0">
                <a:solidFill>
                  <a:schemeClr val="bg1"/>
                </a:solidFill>
              </a:rPr>
              <a:t>vi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arbejder</a:t>
            </a:r>
            <a:r>
              <a:rPr lang="da-DK" sz="2400" baseline="0" noProof="0">
                <a:solidFill>
                  <a:schemeClr val="bg1"/>
                </a:solidFill>
              </a:rPr>
              <a:t> for at </a:t>
            </a:r>
            <a:r>
              <a:rPr lang="da-DK" sz="2400" baseline="0" noProof="0" err="1">
                <a:solidFill>
                  <a:schemeClr val="bg1"/>
                </a:solidFill>
              </a:rPr>
              <a:t>gøre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energiforsyningen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lokal</a:t>
            </a:r>
            <a:r>
              <a:rPr lang="da-DK" sz="2400" baseline="0" noProof="0">
                <a:solidFill>
                  <a:schemeClr val="bg1"/>
                </a:solidFill>
              </a:rPr>
              <a:t>, </a:t>
            </a:r>
            <a:r>
              <a:rPr lang="da-DK" sz="2400" baseline="0" noProof="0" err="1">
                <a:solidFill>
                  <a:schemeClr val="bg1"/>
                </a:solidFill>
              </a:rPr>
              <a:t>effektiv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og</a:t>
            </a:r>
            <a:r>
              <a:rPr lang="da-DK" sz="2400" baseline="0" noProof="0">
                <a:solidFill>
                  <a:schemeClr val="bg1"/>
                </a:solidFill>
              </a:rPr>
              <a:t> </a:t>
            </a:r>
            <a:r>
              <a:rPr lang="da-DK" sz="2400" baseline="0" noProof="0" err="1">
                <a:solidFill>
                  <a:schemeClr val="bg1"/>
                </a:solidFill>
              </a:rPr>
              <a:t>bæredygtig</a:t>
            </a:r>
            <a:endParaRPr lang="da-DK" sz="2400" noProof="0">
              <a:solidFill>
                <a:schemeClr val="bg1"/>
              </a:solidFill>
            </a:endParaRP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2F522249-5D7A-6CBD-763A-E2A9585441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25" y="1090125"/>
            <a:ext cx="1528349" cy="11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5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6670325-0DEA-9446-D91E-86CD3B8C7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DE76FA-5463-49C9-5877-467EFAD18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da-DK" err="1"/>
              <a:t>Calibri</a:t>
            </a:r>
            <a:r>
              <a:rPr lang="da-DK"/>
              <a:t> tekst str. 44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2239CB-DDD8-7EFB-E1B6-0A5314AE17C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err="1"/>
              <a:t>Calibri</a:t>
            </a:r>
            <a:r>
              <a:rPr lang="da-DK"/>
              <a:t> tekst str. 28</a:t>
            </a:r>
          </a:p>
          <a:p>
            <a:pPr lvl="1"/>
            <a:r>
              <a:rPr lang="da-DK"/>
              <a:t>Andet niveau str. 24</a:t>
            </a:r>
          </a:p>
          <a:p>
            <a:pPr lvl="2"/>
            <a:r>
              <a:rPr lang="da-DK"/>
              <a:t>Tredje niveau str. 20</a:t>
            </a:r>
          </a:p>
          <a:p>
            <a:pPr lvl="3"/>
            <a:r>
              <a:rPr lang="da-DK"/>
              <a:t>Fjerde niveau str. 18</a:t>
            </a:r>
          </a:p>
          <a:p>
            <a:pPr lvl="4"/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2AAA3A-6DA1-E4AE-13FA-1E1105F7E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C59F76E7-4C5A-4022-B57F-6529E6A160F8}" type="datetimeFigureOut">
              <a:rPr lang="da-DK" smtClean="0"/>
              <a:pPr/>
              <a:t>03-10-2023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9AC480-FA5D-D7DE-F597-C44B25EE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r>
              <a:rPr lang="da-DK"/>
              <a:t>www.ebo.dk, tlf. nr. 36 38 38 00</a:t>
            </a:r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4E8CE242-6C42-35DD-0F02-EB060D6A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Blytækkerporten 2, 2.sal, 2650 Hvidovre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CC2759B-9D06-CB85-CFA7-092BF5644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6" y="193915"/>
            <a:ext cx="1093828" cy="8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1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FE5C2-DC83-E32A-F1B7-087EE299F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BC5EC3-B071-0721-4C07-DDA600389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931512-DF61-15F1-9A24-94DD400F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2FEF2E-6EAF-F76A-EE07-C06677A0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529AF78-7624-DC8B-F478-EAAE7BFB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2658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B5B43-A574-D4B8-A36C-898A5B03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C59DD3-C82E-CE42-8DC5-52FCBE47D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2149081-9C64-D45C-D0B3-B8FF6CDC8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3351C3A-943B-3FD6-9DA3-F5C1BD76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169C792-69AE-DA9E-B804-8ED6557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804B279-3947-4754-8758-BA3F63CD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9545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FFE21-F525-3C51-270D-7555201E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8365D8-C276-6EAF-FA7F-EC89E588B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01A5C45-A4FD-3DB5-3BAE-B902E98F8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4DA371B-964D-525E-E714-04D6B76FA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AB4E6BA-8CD0-23A6-1A1D-70DD667235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E1AE60F-3D27-0E0B-1293-8557BB65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6A60EBD-2275-903B-2E25-8DA6C01AC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ECC5642-1E35-75EA-2C59-2D07A20F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9626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13F59-8907-DC4C-333A-303F563F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1EAAA34-305E-7ABF-66BC-CE770EFB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85843D2-84CF-E70B-8C69-CD646716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8BE3208-CC9A-A45A-9717-F447D3FB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7179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DCACF33-EC61-16A5-8321-1556F1D4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0D9EC1A-5D40-7AE7-FA92-68F4622F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271904-51E3-73FF-F3ED-5D8236C9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174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6670325-0DEA-9446-D91E-86CD3B8C7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DE76FA-5463-49C9-5877-467EFAD18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da-DK" err="1"/>
              <a:t>Calibri</a:t>
            </a:r>
            <a:r>
              <a:rPr lang="da-DK"/>
              <a:t> tekst str. 44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2239CB-DDD8-7EFB-E1B6-0A5314AE17C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err="1"/>
              <a:t>Calibri</a:t>
            </a:r>
            <a:r>
              <a:rPr lang="da-DK"/>
              <a:t> tekst str. 28</a:t>
            </a:r>
          </a:p>
          <a:p>
            <a:pPr lvl="1"/>
            <a:r>
              <a:rPr lang="da-DK"/>
              <a:t>Andet niveau str. 24</a:t>
            </a:r>
          </a:p>
          <a:p>
            <a:pPr lvl="2"/>
            <a:r>
              <a:rPr lang="da-DK"/>
              <a:t>Tredje niveau str. 20</a:t>
            </a:r>
          </a:p>
          <a:p>
            <a:pPr lvl="3"/>
            <a:r>
              <a:rPr lang="da-DK"/>
              <a:t>Fjerde niveau str. 18</a:t>
            </a:r>
          </a:p>
          <a:p>
            <a:pPr lvl="4"/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2AAA3A-6DA1-E4AE-13FA-1E1105F7E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C59F76E7-4C5A-4022-B57F-6529E6A160F8}" type="datetimeFigureOut">
              <a:rPr lang="da-DK" smtClean="0"/>
              <a:pPr/>
              <a:t>03-10-2023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9AC480-FA5D-D7DE-F597-C44B25EE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r>
              <a:rPr lang="da-DK"/>
              <a:t>www.ebo.dk, tlf. nr. 36 38 38 00</a:t>
            </a:r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4E8CE242-6C42-35DD-0F02-EB060D6A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Blytækkerporten 2, 2.sal, 2650 Hvidovre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CC2759B-9D06-CB85-CFA7-092BF5644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6" y="193915"/>
            <a:ext cx="1093828" cy="8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33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0149E-447B-FDF9-8DE5-F6D0367C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076585-A2F3-7F74-B9F1-ED0B4850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F570CD-91C7-20B1-4CC8-7F0F8A369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015393C-FBC1-BBCF-74DD-1B56C7487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4518B81-EBAE-EC8B-7DB2-CE265A03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D9400C-7E55-47F9-BFC2-10311D78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4008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79BFB-9F87-7AB2-BD25-F88F3423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99B6EF0-A8B3-183D-A206-75590BD9C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8F17387-6C9A-EDC8-7724-DC338DC91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C35634E-6FD2-233A-7E68-0EC95BDD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7BFBC24-3A51-87EF-8F64-A0061463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445AA81-C6B1-C046-2DA8-6E7BBDE4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5292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32BBB-AC3F-35B1-7EC3-5FBDAB6E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254596A-9559-A3CD-9861-E40BE70A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C8AF559-A938-AA4A-9885-5E7D7097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EAAFDF1-7E6D-AFD1-C3E6-34FC42E01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CB45F48-D407-C3C2-DB93-1D0B4988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5874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474F9B9-78B7-3C24-DACF-D3EDFEBF7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43214CA-757D-C8A0-2650-99FB55B19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D0E57B-F033-9219-D35C-27D45322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FDC7FC-46CB-BFA7-0893-6CAF4B8D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5D4D47-9B94-2003-3B24-932C6A60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2737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4B97A8-D879-4F1E-BA04-0104106DF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3E76CE8-BEF6-4672-AB24-A4F1F819D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C9ADDF-92EE-46C1-ABBC-34544A8A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F779-E56E-44C3-B66E-41545C4F0E1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523CD28-BB77-47BF-ACBE-F4613EE3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F586F2-B442-4EC8-A5C0-86349A18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6E61-DAC8-4E45-B172-3DE7CC4873A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3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FE5C2-DC83-E32A-F1B7-087EE299F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BC5EC3-B071-0721-4C07-DDA600389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931512-DF61-15F1-9A24-94DD400F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2FEF2E-6EAF-F76A-EE07-C06677A0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529AF78-7624-DC8B-F478-EAAE7BFB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42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B5B43-A574-D4B8-A36C-898A5B03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C59DD3-C82E-CE42-8DC5-52FCBE47D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2149081-9C64-D45C-D0B3-B8FF6CDC8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3351C3A-943B-3FD6-9DA3-F5C1BD76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169C792-69AE-DA9E-B804-8ED6557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804B279-3947-4754-8758-BA3F63CD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205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FFE21-F525-3C51-270D-7555201E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8365D8-C276-6EAF-FA7F-EC89E588B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01A5C45-A4FD-3DB5-3BAE-B902E98F8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4DA371B-964D-525E-E714-04D6B76FA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AB4E6BA-8CD0-23A6-1A1D-70DD667235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E1AE60F-3D27-0E0B-1293-8557BB65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6A60EBD-2275-903B-2E25-8DA6C01AC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ECC5642-1E35-75EA-2C59-2D07A20F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876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13F59-8907-DC4C-333A-303F563F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1EAAA34-305E-7ABF-66BC-CE770EFB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85843D2-84CF-E70B-8C69-CD646716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8BE3208-CC9A-A45A-9717-F447D3FB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178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DCACF33-EC61-16A5-8321-1556F1D4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0D9EC1A-5D40-7AE7-FA92-68F4622F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271904-51E3-73FF-F3ED-5D8236C9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495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0149E-447B-FDF9-8DE5-F6D0367C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076585-A2F3-7F74-B9F1-ED0B4850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F570CD-91C7-20B1-4CC8-7F0F8A369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015393C-FBC1-BBCF-74DD-1B56C7487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4518B81-EBAE-EC8B-7DB2-CE265A03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D9400C-7E55-47F9-BFC2-10311D78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510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79BFB-9F87-7AB2-BD25-F88F3423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99B6EF0-A8B3-183D-A206-75590BD9C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8F17387-6C9A-EDC8-7724-DC338DC91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C35634E-6FD2-233A-7E68-0EC95BDD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7BFBC24-3A51-87EF-8F64-A0061463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445AA81-C6B1-C046-2DA8-6E7BBDE4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D8E5AF9-E740-0646-BCFE-FF438880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1CCC1B-7BAD-510D-17E4-A98F07186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64203C6-F55E-6013-4E15-DC3FBC01C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5BF902D-E6E3-07A9-AA6A-350918DF3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2DD6B6-0593-7CD1-013C-A481EB9F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C715F0D-64C6-4E66-5E90-C0857349F695}"/>
              </a:ext>
            </a:extLst>
          </p:cNvPr>
          <p:cNvSpPr txBox="1"/>
          <p:nvPr userDrawn="1"/>
        </p:nvSpPr>
        <p:spPr>
          <a:xfrm>
            <a:off x="3076752" y="2416778"/>
            <a:ext cx="6038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>
                <a:solidFill>
                  <a:schemeClr val="bg1"/>
                </a:solidFill>
              </a:rPr>
              <a:t>EBO Consult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72C0628-EFE5-9436-452F-F639E2AAC37F}"/>
              </a:ext>
            </a:extLst>
          </p:cNvPr>
          <p:cNvSpPr txBox="1"/>
          <p:nvPr userDrawn="1"/>
        </p:nvSpPr>
        <p:spPr>
          <a:xfrm>
            <a:off x="2494469" y="3381551"/>
            <a:ext cx="720305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- </a:t>
            </a:r>
            <a:r>
              <a:rPr lang="en-US" sz="2400" noProof="0">
                <a:solidFill>
                  <a:schemeClr val="bg1"/>
                </a:solidFill>
              </a:rPr>
              <a:t>we make energy supply local, efficient, and sustainable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0E6DD03-61F6-5E06-2F40-3807698DB2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1FC02AE-5646-7756-B0C5-914770445D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6" y="193915"/>
            <a:ext cx="1093828" cy="8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2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D8E5AF9-E740-0646-BCFE-FF438880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1CCC1B-7BAD-510D-17E4-A98F07186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64203C6-F55E-6013-4E15-DC3FBC01C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76E7-4C5A-4022-B57F-6529E6A160F8}" type="datetimeFigureOut">
              <a:rPr lang="da-DK" smtClean="0"/>
              <a:t>03-10-2023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5BF902D-E6E3-07A9-AA6A-350918DF3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2DD6B6-0593-7CD1-013C-A481EB9F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A76AE-5E78-4B19-A1D7-21F5619F56E7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C715F0D-64C6-4E66-5E90-C0857349F695}"/>
              </a:ext>
            </a:extLst>
          </p:cNvPr>
          <p:cNvSpPr txBox="1"/>
          <p:nvPr userDrawn="1"/>
        </p:nvSpPr>
        <p:spPr>
          <a:xfrm>
            <a:off x="3076752" y="2416778"/>
            <a:ext cx="6038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>
                <a:solidFill>
                  <a:schemeClr val="bg1"/>
                </a:solidFill>
              </a:rPr>
              <a:t>EBO Consult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72C0628-EFE5-9436-452F-F639E2AAC37F}"/>
              </a:ext>
            </a:extLst>
          </p:cNvPr>
          <p:cNvSpPr txBox="1"/>
          <p:nvPr userDrawn="1"/>
        </p:nvSpPr>
        <p:spPr>
          <a:xfrm>
            <a:off x="2494469" y="3381551"/>
            <a:ext cx="720305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- </a:t>
            </a:r>
            <a:r>
              <a:rPr lang="en-US" sz="2400" noProof="0">
                <a:solidFill>
                  <a:schemeClr val="bg1"/>
                </a:solidFill>
              </a:rPr>
              <a:t>we make energy supply local, efficient, and sustainable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0E6DD03-61F6-5E06-2F40-3807698DB2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1FC02AE-5646-7756-B0C5-914770445D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6" y="193915"/>
            <a:ext cx="1093828" cy="8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9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boconsult.dk/energifaellesskabe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rmonet.dk/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://www.energifaellesskaber.d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eboconsult.dk/energifaellesskaber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339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B70E8-92D4-204D-6471-5B7B7802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>
                <a:solidFill>
                  <a:srgbClr val="007056"/>
                </a:solidFill>
              </a:rPr>
              <a:t>STABILE ELPRISER I ENERGIFÆLLESSKABER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EF36F7FA-E313-35AF-1EB1-C06FB4835B4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67250"/>
          </a:xfrm>
          <a:prstGeom prst="rect">
            <a:avLst/>
          </a:prstGeom>
          <a:solidFill>
            <a:schemeClr val="bg1"/>
          </a:solidFill>
          <a:effectLst>
            <a:softEdge rad="139700"/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600" b="1" dirty="0"/>
              <a:t>Forbrug og deling af energi i Energifællesskabet </a:t>
            </a:r>
          </a:p>
          <a:p>
            <a:r>
              <a:rPr lang="da-DK" sz="3600" dirty="0"/>
              <a:t>Det er muligt at egenforbruge den el man selv producere på sin matrikel</a:t>
            </a:r>
          </a:p>
          <a:p>
            <a:r>
              <a:rPr lang="da-DK" sz="3600" dirty="0"/>
              <a:t>Ved deling af el via det kollektive net, så skal der betales tariffer, elafgift og moms, men elprisen kan energifællesskabet selv fastsætte for det lokalt produceret el.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3600" b="1" dirty="0"/>
              <a:t>Elprisen</a:t>
            </a:r>
          </a:p>
          <a:p>
            <a:pPr marL="0" indent="0">
              <a:buNone/>
            </a:pPr>
            <a:r>
              <a:rPr lang="da-DK" sz="3600" dirty="0"/>
              <a:t>Elprisen bør afspejle produktionsomkostninger:</a:t>
            </a:r>
          </a:p>
          <a:p>
            <a:r>
              <a:rPr lang="da-DK" sz="3600" dirty="0"/>
              <a:t>Administration</a:t>
            </a:r>
          </a:p>
          <a:p>
            <a:r>
              <a:rPr lang="da-DK" sz="3600" dirty="0"/>
              <a:t>Driftsomkostninger</a:t>
            </a:r>
          </a:p>
          <a:p>
            <a:r>
              <a:rPr lang="da-DK" sz="3600" dirty="0"/>
              <a:t>Finansieringsudgifter</a:t>
            </a:r>
          </a:p>
          <a:p>
            <a:r>
              <a:rPr lang="da-DK" sz="3600" dirty="0"/>
              <a:t>Udbygning af forsyningssystemer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810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B70E8-92D4-204D-6471-5B7B7802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>
                <a:solidFill>
                  <a:srgbClr val="007056"/>
                </a:solidFill>
              </a:rPr>
              <a:t>FORDELING AF SOL OG VIND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367D148-DC56-FDCB-9257-5470E0267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0978"/>
            <a:ext cx="12192000" cy="303602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E826956-F042-59D3-51FE-353D8267C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68" y="1910988"/>
            <a:ext cx="5401524" cy="315800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6D86F95-418A-CCF7-91E5-19F552217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166" y="1910988"/>
            <a:ext cx="516376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49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B70E8-92D4-204D-6471-5B7B7802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007056"/>
                </a:solidFill>
              </a:rPr>
              <a:t>Samarbejde med energipakker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EF36F7FA-E313-35AF-1EB1-C06FB4835B4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67250"/>
          </a:xfrm>
          <a:prstGeom prst="rect">
            <a:avLst/>
          </a:prstGeom>
          <a:solidFill>
            <a:schemeClr val="bg1"/>
          </a:solidFill>
          <a:effectLst>
            <a:softEdge rad="13970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400" b="1" dirty="0"/>
              <a:t>Et energifællesskab kan samarbejde med opsætterne af en energipark</a:t>
            </a:r>
          </a:p>
          <a:p>
            <a:r>
              <a:rPr lang="da-DK" sz="2400" dirty="0"/>
              <a:t>Køb af egentlig ejerandele (Energifællesskabet ejer en del af energiparken)</a:t>
            </a:r>
          </a:p>
          <a:p>
            <a:r>
              <a:rPr lang="da-DK" sz="2400" dirty="0"/>
              <a:t>Finansielt medejerskab (Energifællesskabet køber andele der hvert år giver overskud for salg af el)</a:t>
            </a:r>
          </a:p>
          <a:p>
            <a:r>
              <a:rPr lang="da-DK" sz="2400" dirty="0"/>
              <a:t>Indgå en </a:t>
            </a:r>
            <a:r>
              <a:rPr lang="da-DK" sz="2400" dirty="0" err="1"/>
              <a:t>elaftale</a:t>
            </a:r>
            <a:r>
              <a:rPr lang="da-DK" sz="2400" dirty="0"/>
              <a:t> –Power purchase agreement (PPA)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5BEDCB0-72E4-5E6E-A258-B2A5AFD45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60" y="4035082"/>
            <a:ext cx="4515480" cy="2457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6822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6D202-02AC-5F4B-8968-B8C3C2FE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87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>
                <a:solidFill>
                  <a:srgbClr val="007056"/>
                </a:solidFill>
                <a:latin typeface="+mn-lt"/>
              </a:rPr>
              <a:t>STARTPAKKER FOR ENERGIFÆLLESSKABER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DCB99F-D768-FA16-C782-7812F5F72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40632" cy="4351338"/>
          </a:xfrm>
        </p:spPr>
        <p:txBody>
          <a:bodyPr>
            <a:normAutofit lnSpcReduction="10000"/>
          </a:bodyPr>
          <a:lstStyle/>
          <a:p>
            <a:endParaRPr lang="da-DK" sz="2200"/>
          </a:p>
          <a:p>
            <a:r>
              <a:rPr lang="da-DK" sz="2200"/>
              <a:t>STARTPAKKEN ER TÆNKT SOM EN TIDLIG HJÆLP TIL DEM, DER GERNE VIL VIDE MERE OM HVAD DET KRÆVER AT ETABLERE ET ENERGIFÆLLESSKAB.</a:t>
            </a:r>
          </a:p>
          <a:p>
            <a:endParaRPr lang="da-DK" sz="2200"/>
          </a:p>
          <a:p>
            <a:r>
              <a:rPr lang="da-DK" sz="2200"/>
              <a:t>6 STARTPAKKER </a:t>
            </a:r>
            <a:r>
              <a:rPr lang="da-DK" sz="2200">
                <a:hlinkClick r:id="rId3"/>
              </a:rPr>
              <a:t>https://eboconsult.dk/energifaellesskaber/</a:t>
            </a:r>
            <a:r>
              <a:rPr lang="da-DK" sz="2200"/>
              <a:t> </a:t>
            </a:r>
          </a:p>
          <a:p>
            <a:endParaRPr lang="da-DK" sz="2200"/>
          </a:p>
          <a:p>
            <a:r>
              <a:rPr lang="da-DK" sz="2200"/>
              <a:t>LANDSBYER, EKSISTERENDE BYKVARTERE, NYE BYKVARTERE, BOFÆLLESSKABER OG ØKOSAMFUNDE, VIRKSOMHEDER OG KOMMUNE</a:t>
            </a:r>
          </a:p>
          <a:p>
            <a:endParaRPr lang="da-DK" sz="2200"/>
          </a:p>
        </p:txBody>
      </p:sp>
      <p:pic>
        <p:nvPicPr>
          <p:cNvPr id="5" name="Billede 4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888DEB04-B6CC-928B-9DDB-8B9168E04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32" y="1825625"/>
            <a:ext cx="4568335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746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6D202-02AC-5F4B-8968-B8C3C2FE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rgbClr val="007056"/>
                </a:solidFill>
              </a:rPr>
              <a:t>DE 6 FASER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DCB99F-D768-FA16-C782-7812F5F7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666"/>
            <a:ext cx="10515600" cy="3598069"/>
          </a:xfrm>
          <a:gradFill>
            <a:gsLst>
              <a:gs pos="100000">
                <a:schemeClr val="bg1"/>
              </a:gs>
              <a:gs pos="50000">
                <a:schemeClr val="bg1"/>
              </a:gs>
              <a:gs pos="26000">
                <a:schemeClr val="accent1">
                  <a:alpha val="17000"/>
                  <a:lumMod val="10000"/>
                  <a:lumOff val="90000"/>
                </a:schemeClr>
              </a:gs>
              <a:gs pos="100000">
                <a:schemeClr val="bg1"/>
              </a:gs>
            </a:gsLst>
            <a:lin ang="10800000" scaled="1"/>
          </a:gradFill>
        </p:spPr>
        <p:txBody>
          <a:bodyPr>
            <a:normAutofit/>
          </a:bodyPr>
          <a:lstStyle/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E0A3ACD-FFC8-59C3-C6B2-707E26D5E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42" y="2569890"/>
            <a:ext cx="9778832" cy="25788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39007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6D202-02AC-5F4B-8968-B8C3C2FE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62" y="365125"/>
            <a:ext cx="10515600" cy="1325563"/>
          </a:xfrm>
        </p:spPr>
        <p:txBody>
          <a:bodyPr/>
          <a:lstStyle/>
          <a:p>
            <a:r>
              <a:rPr lang="da-DK">
                <a:solidFill>
                  <a:srgbClr val="007056"/>
                </a:solidFill>
              </a:rPr>
              <a:t>EKSEMPEL PÅ STARTPAKKE FOR EN LANDSBY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DCB99F-D768-FA16-C782-7812F5F7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836"/>
            <a:ext cx="10515600" cy="5038164"/>
          </a:xfrm>
          <a:gradFill>
            <a:gsLst>
              <a:gs pos="100000">
                <a:schemeClr val="bg1"/>
              </a:gs>
              <a:gs pos="50000">
                <a:schemeClr val="bg1"/>
              </a:gs>
              <a:gs pos="26000">
                <a:schemeClr val="accent1">
                  <a:alpha val="17000"/>
                  <a:lumMod val="10000"/>
                  <a:lumOff val="90000"/>
                </a:schemeClr>
              </a:gs>
              <a:gs pos="100000">
                <a:schemeClr val="bg1"/>
              </a:gs>
            </a:gsLst>
            <a:lin ang="10800000" scaled="1"/>
          </a:gradFill>
        </p:spPr>
        <p:txBody>
          <a:bodyPr>
            <a:normAutofit/>
          </a:bodyPr>
          <a:lstStyle/>
          <a:p>
            <a:r>
              <a:rPr lang="da-DK"/>
              <a:t> </a:t>
            </a:r>
            <a:r>
              <a:rPr lang="da-DK" sz="1700" b="1"/>
              <a:t>FASE 1: ORGANISATION</a:t>
            </a:r>
          </a:p>
          <a:p>
            <a:pPr lvl="1"/>
            <a:r>
              <a:rPr lang="da-DK" sz="1700" b="1"/>
              <a:t>Organisering</a:t>
            </a:r>
            <a:r>
              <a:rPr lang="da-DK" sz="1700"/>
              <a:t> (</a:t>
            </a:r>
            <a:r>
              <a:rPr lang="da-DK" sz="1700" i="1"/>
              <a:t>Etablere lokal arbejdsgruppe, afsøg hvor mange mulige interesserede, afklar ressourcer – tid, faglig kompetencer, evt. budget)</a:t>
            </a:r>
          </a:p>
          <a:p>
            <a:pPr lvl="1"/>
            <a:r>
              <a:rPr lang="da-DK" sz="1700" b="1"/>
              <a:t>Idegrundlag og formål </a:t>
            </a:r>
            <a:r>
              <a:rPr lang="da-DK" sz="1700"/>
              <a:t>(</a:t>
            </a:r>
            <a:r>
              <a:rPr lang="da-DK" sz="1700" i="1"/>
              <a:t>Danner baggrund for hele projektet og vedtægterne)</a:t>
            </a:r>
          </a:p>
          <a:p>
            <a:pPr marL="457200" lvl="1" indent="0">
              <a:buNone/>
            </a:pPr>
            <a:endParaRPr lang="da-DK" sz="1700" i="1"/>
          </a:p>
          <a:p>
            <a:r>
              <a:rPr lang="da-DK" sz="1700" b="1"/>
              <a:t>FASE 2: DATAINDSAMLING</a:t>
            </a:r>
          </a:p>
          <a:p>
            <a:pPr lvl="1"/>
            <a:r>
              <a:rPr lang="da-DK" sz="1700" b="1"/>
              <a:t>Analyse</a:t>
            </a:r>
            <a:r>
              <a:rPr lang="da-DK" sz="1700"/>
              <a:t> (</a:t>
            </a:r>
            <a:r>
              <a:rPr lang="da-DK" sz="1700" i="1"/>
              <a:t>forbrugsprofil, samt en kortlægning af de eksisterende energi- og varmesystemer) </a:t>
            </a:r>
          </a:p>
          <a:p>
            <a:pPr lvl="1"/>
            <a:r>
              <a:rPr lang="da-DK" sz="1700" b="1"/>
              <a:t>Første udpegning af mulige arealer</a:t>
            </a:r>
            <a:r>
              <a:rPr lang="da-DK" sz="1700"/>
              <a:t> til placering af vedvarende energianlæg, samt evt. tekniske anlæg</a:t>
            </a:r>
          </a:p>
          <a:p>
            <a:pPr marL="457200" lvl="1" indent="0">
              <a:buNone/>
            </a:pPr>
            <a:r>
              <a:rPr lang="da-DK" sz="1700"/>
              <a:t> </a:t>
            </a:r>
          </a:p>
          <a:p>
            <a:r>
              <a:rPr lang="da-DK" sz="1700" b="1"/>
              <a:t>FASE 3: SCENARIER </a:t>
            </a:r>
          </a:p>
          <a:p>
            <a:pPr lvl="1"/>
            <a:r>
              <a:rPr lang="da-DK" sz="1700" b="1"/>
              <a:t>Scenarier</a:t>
            </a:r>
            <a:r>
              <a:rPr lang="da-DK" sz="1700"/>
              <a:t> (</a:t>
            </a:r>
            <a:r>
              <a:rPr lang="da-DK" sz="1700" i="1"/>
              <a:t>produktionsprofil, samt beregning for forskellige scenarie-modeller</a:t>
            </a:r>
            <a:r>
              <a:rPr lang="da-DK" sz="1700"/>
              <a:t>)</a:t>
            </a:r>
          </a:p>
          <a:p>
            <a:pPr lvl="1"/>
            <a:r>
              <a:rPr lang="da-DK" sz="1700" b="1"/>
              <a:t>Dialog med kommunen</a:t>
            </a:r>
            <a:r>
              <a:rPr lang="da-DK" sz="1700"/>
              <a:t> vedr. planproces, indhentning af forskellige tilladelser til opsætning af solceller, vindmøller og andre tekniske anlæg (</a:t>
            </a:r>
            <a:r>
              <a:rPr lang="da-DK" sz="1700" i="1"/>
              <a:t>hvis kollektiv varme, så skal der også laves et projektforslag mv</a:t>
            </a:r>
            <a:r>
              <a:rPr lang="da-DK" sz="1700"/>
              <a:t>.) </a:t>
            </a:r>
          </a:p>
          <a:p>
            <a:pPr lvl="1"/>
            <a:r>
              <a:rPr lang="da-DK" sz="1700" b="1"/>
              <a:t>Dialog med el- og netselskaber </a:t>
            </a:r>
            <a:r>
              <a:rPr lang="da-DK" sz="1700"/>
              <a:t>vedr. deling af el´, evt. bag målerløsninger og ”lokale kollektive tariffer”</a:t>
            </a:r>
          </a:p>
          <a:p>
            <a:pPr lvl="1"/>
            <a:r>
              <a:rPr lang="da-DK" sz="1700" b="1"/>
              <a:t>Undersøg forskellige finansierings muligheder</a:t>
            </a:r>
          </a:p>
          <a:p>
            <a:pPr lvl="1"/>
            <a:endParaRPr lang="da-DK" sz="1700"/>
          </a:p>
          <a:p>
            <a:pPr lvl="1"/>
            <a:endParaRPr lang="da-DK"/>
          </a:p>
          <a:p>
            <a:pPr marL="457200" lvl="1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164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6D202-02AC-5F4B-8968-B8C3C2FE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853" y="365125"/>
            <a:ext cx="10515600" cy="1325563"/>
          </a:xfrm>
        </p:spPr>
        <p:txBody>
          <a:bodyPr/>
          <a:lstStyle/>
          <a:p>
            <a:r>
              <a:rPr kumimoji="0" lang="da-DK" sz="4400" b="0" i="0" u="none" strike="noStrike" kern="1200" cap="none" spc="0" normalizeH="0" baseline="0" noProof="0">
                <a:ln>
                  <a:noFill/>
                </a:ln>
                <a:solidFill>
                  <a:srgbClr val="00705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EKSEMPEL PÅ STARTPAKKE FOR EN </a:t>
            </a:r>
            <a:r>
              <a:rPr lang="da-DK">
                <a:solidFill>
                  <a:srgbClr val="007056"/>
                </a:solidFill>
                <a:latin typeface="Calibri" panose="020F0502020204030204"/>
              </a:rPr>
              <a:t>L</a:t>
            </a:r>
            <a:r>
              <a:rPr kumimoji="0" lang="da-DK" sz="4400" b="0" i="0" u="none" strike="noStrike" kern="1200" cap="none" spc="0" normalizeH="0" baseline="0" noProof="0">
                <a:ln>
                  <a:noFill/>
                </a:ln>
                <a:solidFill>
                  <a:srgbClr val="00705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ANDSBY</a:t>
            </a:r>
            <a:endParaRPr lang="da-DK">
              <a:solidFill>
                <a:srgbClr val="007056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DCB99F-D768-FA16-C782-7812F5F7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612"/>
            <a:ext cx="10515600" cy="5235388"/>
          </a:xfrm>
          <a:gradFill>
            <a:gsLst>
              <a:gs pos="100000">
                <a:schemeClr val="bg1"/>
              </a:gs>
              <a:gs pos="50000">
                <a:schemeClr val="bg1"/>
              </a:gs>
              <a:gs pos="26000">
                <a:schemeClr val="accent1">
                  <a:alpha val="17000"/>
                  <a:lumMod val="10000"/>
                  <a:lumOff val="90000"/>
                </a:schemeClr>
              </a:gs>
              <a:gs pos="100000">
                <a:schemeClr val="bg1"/>
              </a:gs>
            </a:gsLst>
            <a:lin ang="10800000" scaled="1"/>
          </a:gradFill>
        </p:spPr>
        <p:txBody>
          <a:bodyPr>
            <a:noAutofit/>
          </a:bodyPr>
          <a:lstStyle/>
          <a:p>
            <a:r>
              <a:rPr lang="da-DK" sz="1600" b="1"/>
              <a:t>FASE 4: VEDTÆGTER OG REGISTRERING AF ENERGIFÆLLESSKAB</a:t>
            </a:r>
          </a:p>
          <a:p>
            <a:pPr lvl="1"/>
            <a:r>
              <a:rPr lang="da-DK" sz="1600" b="1"/>
              <a:t>Oprettelse af selskab og organisering </a:t>
            </a:r>
          </a:p>
          <a:p>
            <a:pPr lvl="1"/>
            <a:r>
              <a:rPr lang="da-DK" sz="1600" b="1"/>
              <a:t>Vedtægter</a:t>
            </a:r>
            <a:r>
              <a:rPr lang="da-DK" sz="1600"/>
              <a:t> (</a:t>
            </a:r>
            <a:r>
              <a:rPr lang="da-DK" sz="1400" i="1"/>
              <a:t>beskriver formålet med selskabet, hvem der kan deltage, finansiering og indskud, hvem der kan binde energifællesskabet, udtrædelsesmuligheder mv.)</a:t>
            </a:r>
          </a:p>
          <a:p>
            <a:pPr marL="457200" lvl="1" indent="0">
              <a:buNone/>
            </a:pPr>
            <a:endParaRPr lang="da-DK" sz="1600"/>
          </a:p>
          <a:p>
            <a:r>
              <a:rPr lang="da-DK" sz="1600" b="1"/>
              <a:t>FASE 5: TIDSPLAN, FINANSIERING OG IVÆRKSÆTTELSE</a:t>
            </a:r>
          </a:p>
          <a:p>
            <a:pPr lvl="1"/>
            <a:r>
              <a:rPr lang="da-DK" sz="1600" b="1"/>
              <a:t>Tidsplan</a:t>
            </a:r>
            <a:r>
              <a:rPr lang="da-DK" sz="1600"/>
              <a:t> </a:t>
            </a:r>
            <a:r>
              <a:rPr lang="da-DK" sz="1600" i="1"/>
              <a:t>(</a:t>
            </a:r>
            <a:r>
              <a:rPr lang="da-DK" sz="1400" i="1"/>
              <a:t>Opdel projektet i faser fx, udarbejdelse af projekt, tilladelser og planproces, evt. udbud/tilbudsproces, indkøb, etablering mv.)</a:t>
            </a:r>
          </a:p>
          <a:p>
            <a:pPr lvl="1"/>
            <a:r>
              <a:rPr lang="da-DK" sz="1600" b="1"/>
              <a:t>Finansiering </a:t>
            </a:r>
            <a:r>
              <a:rPr lang="da-DK" sz="1600"/>
              <a:t>(Hvem og hvordan finansiere de forskellige delprojekter)</a:t>
            </a:r>
          </a:p>
          <a:p>
            <a:pPr lvl="1"/>
            <a:r>
              <a:rPr lang="da-DK" sz="1600" b="1"/>
              <a:t>Iværksættelse af projektet </a:t>
            </a:r>
            <a:r>
              <a:rPr lang="da-DK" sz="1600" i="1"/>
              <a:t>(</a:t>
            </a:r>
            <a:r>
              <a:rPr lang="da-DK" sz="1400" i="1"/>
              <a:t>vigtigt med en koordineringsgruppe/bestyrelse mv. der søger for udvikling i projektet)</a:t>
            </a:r>
          </a:p>
          <a:p>
            <a:pPr lvl="1"/>
            <a:endParaRPr lang="da-DK" sz="1600"/>
          </a:p>
          <a:p>
            <a:r>
              <a:rPr lang="da-DK" sz="1600" b="1"/>
              <a:t>FASE 6: DRIFT OG ADMINISTRATION</a:t>
            </a:r>
          </a:p>
          <a:p>
            <a:pPr lvl="1"/>
            <a:r>
              <a:rPr lang="da-DK" sz="1600" b="1"/>
              <a:t>Installation af styresystem </a:t>
            </a:r>
            <a:r>
              <a:rPr lang="da-DK" sz="1600"/>
              <a:t>og måler til styring af flows og transaktioner vedr. egenproduktion, deling mellem medlemmer, samt salg og køb fra nettet. </a:t>
            </a:r>
            <a:r>
              <a:rPr lang="da-DK" sz="1600" i="1"/>
              <a:t>(</a:t>
            </a:r>
            <a:r>
              <a:rPr lang="da-DK" sz="1400" i="1"/>
              <a:t>også ift. el- og net selskaber)</a:t>
            </a:r>
          </a:p>
          <a:p>
            <a:pPr lvl="1"/>
            <a:r>
              <a:rPr lang="da-DK" sz="1600" b="1"/>
              <a:t>Månedlig  individuel og kollektiv afregning</a:t>
            </a:r>
          </a:p>
          <a:p>
            <a:pPr lvl="1"/>
            <a:r>
              <a:rPr lang="da-DK" sz="1600" b="1"/>
              <a:t>Bogføring og regnskab</a:t>
            </a:r>
          </a:p>
          <a:p>
            <a:pPr lvl="1"/>
            <a:r>
              <a:rPr lang="da-DK" sz="1600" b="1"/>
              <a:t>Vedligeholdel</a:t>
            </a:r>
            <a:r>
              <a:rPr lang="da-DK" sz="1600"/>
              <a:t>se,  reparation, samt drift af VE anlæg og evt. varme installationer. </a:t>
            </a:r>
          </a:p>
          <a:p>
            <a:pPr lvl="1"/>
            <a:r>
              <a:rPr lang="da-DK" sz="1600"/>
              <a:t>Sekretariatsfunktion</a:t>
            </a:r>
          </a:p>
        </p:txBody>
      </p:sp>
    </p:spTree>
    <p:extLst>
      <p:ext uri="{BB962C8B-B14F-4D97-AF65-F5344CB8AC3E}">
        <p14:creationId xmlns:p14="http://schemas.microsoft.com/office/powerpoint/2010/main" val="25645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6" descr="Et billede, der indeholder person, indendørs, væg, gruppe&#10;&#10;Automatisk genereret beskrivelse">
            <a:extLst>
              <a:ext uri="{FF2B5EF4-FFF2-40B4-BE49-F238E27FC236}">
                <a16:creationId xmlns:a16="http://schemas.microsoft.com/office/drawing/2014/main" id="{D7579417-2876-0EB2-3E39-FB43AD94C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413" y="-45778"/>
            <a:ext cx="9226301" cy="690377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4555CF8-EDB1-4FA5-8D98-85EB838A056A}"/>
              </a:ext>
            </a:extLst>
          </p:cNvPr>
          <p:cNvSpPr/>
          <p:nvPr/>
        </p:nvSpPr>
        <p:spPr>
          <a:xfrm>
            <a:off x="6138775" y="-220980"/>
            <a:ext cx="9580880" cy="7444740"/>
          </a:xfrm>
          <a:prstGeom prst="rect">
            <a:avLst/>
          </a:prstGeom>
          <a:gradFill>
            <a:gsLst>
              <a:gs pos="100000">
                <a:schemeClr val="bg1"/>
              </a:gs>
              <a:gs pos="90000">
                <a:schemeClr val="bg1"/>
              </a:gs>
              <a:gs pos="38000">
                <a:schemeClr val="accent1">
                  <a:alpha val="17000"/>
                  <a:lumMod val="10000"/>
                  <a:lumOff val="90000"/>
                </a:scheme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70895B1-E954-FB02-7FEB-C49A54A048C4}"/>
              </a:ext>
            </a:extLst>
          </p:cNvPr>
          <p:cNvSpPr/>
          <p:nvPr/>
        </p:nvSpPr>
        <p:spPr>
          <a:xfrm>
            <a:off x="478467" y="1073888"/>
            <a:ext cx="6011713" cy="5911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96D202-02AC-5F4B-8968-B8C3C2FE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rgbClr val="007056"/>
                </a:solidFill>
              </a:rPr>
              <a:t>LOVGIVNING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DCB99F-D768-FA16-C782-7812F5F7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221819" cy="5167312"/>
          </a:xfrm>
          <a:gradFill>
            <a:gsLst>
              <a:gs pos="100000">
                <a:schemeClr val="bg1"/>
              </a:gs>
              <a:gs pos="50000">
                <a:schemeClr val="bg1"/>
              </a:gs>
              <a:gs pos="26000">
                <a:schemeClr val="accent1">
                  <a:alpha val="17000"/>
                  <a:lumMod val="10000"/>
                  <a:lumOff val="90000"/>
                </a:schemeClr>
              </a:gs>
              <a:gs pos="100000">
                <a:schemeClr val="bg1"/>
              </a:gs>
            </a:gsLst>
            <a:lin ang="10800000" scaled="1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a-DK" sz="1800" b="1"/>
          </a:p>
          <a:p>
            <a:pPr marL="0" indent="0">
              <a:buNone/>
            </a:pPr>
            <a:r>
              <a:rPr lang="da-DK" sz="1900" b="1"/>
              <a:t>EU DIREKTIVER</a:t>
            </a:r>
          </a:p>
          <a:p>
            <a:r>
              <a:rPr lang="da-DK" sz="1900"/>
              <a:t>Elmarkedsdirektivet </a:t>
            </a:r>
          </a:p>
          <a:p>
            <a:r>
              <a:rPr lang="da-DK" sz="1900"/>
              <a:t>Direktivet om vedvarende energi</a:t>
            </a:r>
          </a:p>
          <a:p>
            <a:endParaRPr lang="da-DK" sz="1900"/>
          </a:p>
          <a:p>
            <a:pPr marL="0" indent="0">
              <a:buNone/>
            </a:pPr>
            <a:r>
              <a:rPr lang="da-DK" sz="1900" b="1"/>
              <a:t>NATIONAL LOVGIVNING</a:t>
            </a:r>
          </a:p>
          <a:p>
            <a:r>
              <a:rPr lang="da-DK" sz="1900"/>
              <a:t>Revideret elforsyningslov</a:t>
            </a:r>
          </a:p>
          <a:p>
            <a:r>
              <a:rPr lang="da-DK" sz="1900"/>
              <a:t>Lov om fremme af vedvarende energi</a:t>
            </a:r>
          </a:p>
          <a:p>
            <a:pPr marL="0" indent="0">
              <a:buNone/>
            </a:pPr>
            <a:endParaRPr lang="da-DK" sz="1900"/>
          </a:p>
          <a:p>
            <a:pPr marL="0" indent="0">
              <a:buNone/>
            </a:pPr>
            <a:r>
              <a:rPr lang="da-DK" sz="1900" b="1"/>
              <a:t>BEKENDTGØRELSER</a:t>
            </a:r>
          </a:p>
          <a:p>
            <a:r>
              <a:rPr lang="da-DK" sz="1900"/>
              <a:t>Bekendtgørelse om energifællesskaber</a:t>
            </a:r>
          </a:p>
          <a:p>
            <a:r>
              <a:rPr lang="da-DK" sz="1900"/>
              <a:t>Ny bekendtgørelse om tilladelseskriterier, vilkår og ansøgningsproces for etablering af direkte linjer på land- og søterritoriet</a:t>
            </a:r>
          </a:p>
          <a:p>
            <a:r>
              <a:rPr lang="da-DK" sz="1900"/>
              <a:t>Ny bekendtgørelse om interne elektricitetsforbindelser</a:t>
            </a:r>
          </a:p>
          <a:p>
            <a:r>
              <a:rPr lang="da-DK" sz="1900"/>
              <a:t>Ny bekendtgørelse om VE-egenforbrugere (ikke tilgængelig endnu)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34F682A-8F48-6B8E-1054-A8F9AC5C5CBA}"/>
              </a:ext>
            </a:extLst>
          </p:cNvPr>
          <p:cNvSpPr/>
          <p:nvPr/>
        </p:nvSpPr>
        <p:spPr>
          <a:xfrm>
            <a:off x="0" y="1031358"/>
            <a:ext cx="691116" cy="5954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995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21E4ED4-482A-B6F7-4829-AE8B2DF88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730"/>
            <a:ext cx="9144000" cy="751690"/>
          </a:xfrm>
        </p:spPr>
        <p:txBody>
          <a:bodyPr>
            <a:normAutofit/>
          </a:bodyPr>
          <a:lstStyle/>
          <a:p>
            <a:r>
              <a:rPr lang="da-DK" sz="4400" dirty="0">
                <a:solidFill>
                  <a:srgbClr val="007056"/>
                </a:solidFill>
                <a:latin typeface="Calibri" panose="020F0502020204030204"/>
              </a:rPr>
              <a:t>Eksempel – Borris i Ringkøbing </a:t>
            </a:r>
            <a:r>
              <a:rPr lang="da-DK" sz="4400" dirty="0" err="1">
                <a:solidFill>
                  <a:srgbClr val="007056"/>
                </a:solidFill>
                <a:latin typeface="Calibri" panose="020F0502020204030204"/>
              </a:rPr>
              <a:t>skjern</a:t>
            </a:r>
            <a:endParaRPr lang="da-DK" sz="4400" dirty="0">
              <a:solidFill>
                <a:srgbClr val="007056"/>
              </a:solidFill>
              <a:latin typeface="Calibri" panose="020F0502020204030204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A4C4579-A4A0-896F-12B0-F1CFD65108AB}"/>
              </a:ext>
            </a:extLst>
          </p:cNvPr>
          <p:cNvSpPr txBox="1"/>
          <p:nvPr/>
        </p:nvSpPr>
        <p:spPr>
          <a:xfrm>
            <a:off x="0" y="4239250"/>
            <a:ext cx="47645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Landsbyen omfatter 362 boliger, 11 institutioner og 9 erhvervsvirksomheder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000">
                <a:solidFill>
                  <a:prstClr val="black"/>
                </a:solidFill>
                <a:latin typeface="Calibri"/>
              </a:rPr>
              <a:t>Lavet en forbrugsprofil</a:t>
            </a: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Beregningerne bygger på, at disse investeringer er finansieret med lån med 20 års løbetid og 5 % i rente om året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F588D38-F348-C548-43E4-58F03576A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5" y="1309706"/>
            <a:ext cx="4298508" cy="131506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856C4C3-F623-B589-143C-A009A6346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5" y="2624775"/>
            <a:ext cx="4298508" cy="131506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F8C6E13-EDCC-0D06-BFB4-E6A545DE9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597" y="1925052"/>
            <a:ext cx="7549403" cy="37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85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21E4ED4-482A-B6F7-4829-AE8B2DF88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730"/>
            <a:ext cx="9144000" cy="751690"/>
          </a:xfrm>
        </p:spPr>
        <p:txBody>
          <a:bodyPr>
            <a:normAutofit/>
          </a:bodyPr>
          <a:lstStyle/>
          <a:p>
            <a:r>
              <a:rPr lang="da-DK" sz="4400">
                <a:solidFill>
                  <a:srgbClr val="007056"/>
                </a:solidFill>
                <a:latin typeface="Calibri" panose="020F0502020204030204"/>
              </a:rPr>
              <a:t>REFERENCER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40513428-19B0-B783-D942-3FA9F1A63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58154"/>
            <a:ext cx="1966246" cy="2443161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6298C57-2610-0F36-253E-09D55C428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36" y="2393578"/>
            <a:ext cx="1966246" cy="278092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5B19480-168E-F7A9-781B-9DDE94577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245" y="3948473"/>
            <a:ext cx="1969179" cy="2780017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A4C4579-A4A0-896F-12B0-F1CFD65108AB}"/>
              </a:ext>
            </a:extLst>
          </p:cNvPr>
          <p:cNvSpPr txBox="1"/>
          <p:nvPr/>
        </p:nvSpPr>
        <p:spPr>
          <a:xfrm>
            <a:off x="6817659" y="1843951"/>
            <a:ext cx="48140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Håndbog for Energifællesskaber’ fra sommeren 2021 er version 2, 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https://eboconsult.dk/energifaellesskaber/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da-DK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jecen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”</a:t>
            </a:r>
            <a:r>
              <a:rPr kumimoji="0" lang="da-DK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Elektrificering af lokalsamfund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og ” </a:t>
            </a:r>
            <a:r>
              <a:rPr kumimoji="0" lang="da-DK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Borgerinddragelse i Energi og Klimapolitikken” 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www.energifaellesskaber.dk</a:t>
            </a: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Etablering af fælles varme  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www.termonet.dk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943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FE7C5-DC5A-8590-50F9-501496019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da-DK"/>
              <a:t>	</a:t>
            </a:r>
            <a:r>
              <a:rPr lang="da-DK">
                <a:solidFill>
                  <a:srgbClr val="007056"/>
                </a:solidFill>
                <a:latin typeface="+mn-lt"/>
              </a:rPr>
              <a:t>EBO CONSULT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7D55E7-5845-C4AA-B126-0F6B4F739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2326" y="1427018"/>
            <a:ext cx="7399009" cy="4266211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DC0CF1-4D7A-2DA1-CFFD-4349C5B90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314" y="1825625"/>
            <a:ext cx="6722581" cy="4351338"/>
          </a:xfrm>
        </p:spPr>
        <p:txBody>
          <a:bodyPr>
            <a:normAutofit/>
          </a:bodyPr>
          <a:lstStyle/>
          <a:p>
            <a:endParaRPr lang="da-DK" sz="2400"/>
          </a:p>
          <a:p>
            <a:r>
              <a:rPr lang="da-DK" sz="2400"/>
              <a:t>Arbejder med lokal, bæredygtig og effektiv energiforsyning</a:t>
            </a:r>
          </a:p>
          <a:p>
            <a:r>
              <a:rPr lang="da-DK" sz="2400"/>
              <a:t>Drifter og administrere fjernvarmeselskaber og energifællesskaber</a:t>
            </a:r>
          </a:p>
          <a:p>
            <a:r>
              <a:rPr lang="da-DK" sz="2400"/>
              <a:t>20 medarbejdere</a:t>
            </a:r>
          </a:p>
          <a:p>
            <a:r>
              <a:rPr lang="da-DK" sz="2400"/>
              <a:t>Omfattende erfaring</a:t>
            </a:r>
          </a:p>
          <a:p>
            <a:r>
              <a:rPr lang="da-DK" sz="2400"/>
              <a:t>Etableret i 1931</a:t>
            </a:r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7952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21E4ED4-482A-B6F7-4829-AE8B2DF88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b="1">
                <a:solidFill>
                  <a:srgbClr val="007056"/>
                </a:solidFill>
              </a:rPr>
              <a:t>Spørgsmål og tak!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187BE70C-BF2A-E342-4E35-ECF3B660B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/>
              <a:t>MAJA CLEMMENSEN – LEGAL SPECIALIST</a:t>
            </a:r>
          </a:p>
          <a:p>
            <a:r>
              <a:rPr lang="da-DK"/>
              <a:t>mac@ebo.dk</a:t>
            </a:r>
          </a:p>
        </p:txBody>
      </p:sp>
    </p:spTree>
    <p:extLst>
      <p:ext uri="{BB962C8B-B14F-4D97-AF65-F5344CB8AC3E}">
        <p14:creationId xmlns:p14="http://schemas.microsoft.com/office/powerpoint/2010/main" val="225726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86A3E2-0D4B-9101-8AF7-03D94D19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172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>
                <a:solidFill>
                  <a:srgbClr val="007056"/>
                </a:solidFill>
                <a:latin typeface="+mn-lt"/>
              </a:rPr>
              <a:t>HVAD ER ET ENERGIFÆLLESSKAB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1E8E715-C634-054D-C12D-07048BC6C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8324089" cy="5032375"/>
          </a:xfrm>
        </p:spPr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da-DK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TO TYPER ENERGIFÆLLESSKABER </a:t>
            </a:r>
          </a:p>
          <a:p>
            <a:pPr>
              <a:defRPr/>
            </a:pPr>
            <a:r>
              <a:rPr lang="da-DK" sz="2000" dirty="0">
                <a:solidFill>
                  <a:prstClr val="black"/>
                </a:solidFill>
                <a:cs typeface="Times New Roman" panose="02020603050405020304" pitchFamily="18" charset="0"/>
              </a:rPr>
              <a:t>Borgerenergifællesskab (ingen afstandskrav)</a:t>
            </a:r>
          </a:p>
          <a:p>
            <a:pPr>
              <a:defRPr/>
            </a:pPr>
            <a:r>
              <a:rPr lang="da-DK" sz="2000" dirty="0">
                <a:solidFill>
                  <a:prstClr val="black"/>
                </a:solidFill>
                <a:cs typeface="Times New Roman" panose="02020603050405020304" pitchFamily="18" charset="0"/>
              </a:rPr>
              <a:t>Ve-fællesskab (nærhedskrav mellem produktion og forbrug)</a:t>
            </a:r>
          </a:p>
          <a:p>
            <a:pPr marL="0" indent="0">
              <a:buNone/>
            </a:pPr>
            <a:endParaRPr lang="da-DK" sz="2000" dirty="0"/>
          </a:p>
          <a:p>
            <a:pPr marL="0" lvl="0" indent="0">
              <a:buNone/>
              <a:defRPr/>
            </a:pPr>
            <a:r>
              <a:rPr lang="da-DK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HVEM KAN DELTAGE</a:t>
            </a:r>
          </a:p>
          <a:p>
            <a:pPr>
              <a:defRPr/>
            </a:pPr>
            <a:r>
              <a:rPr lang="da-DK" sz="2000" dirty="0">
                <a:solidFill>
                  <a:prstClr val="black"/>
                </a:solidFill>
                <a:cs typeface="Times New Roman" panose="02020603050405020304" pitchFamily="18" charset="0"/>
              </a:rPr>
              <a:t>Fysiske personer</a:t>
            </a:r>
          </a:p>
          <a:p>
            <a:pPr>
              <a:defRPr/>
            </a:pPr>
            <a:r>
              <a:rPr lang="da-DK" sz="2000" dirty="0">
                <a:solidFill>
                  <a:prstClr val="black"/>
                </a:solidFill>
                <a:cs typeface="Times New Roman" panose="02020603050405020304" pitchFamily="18" charset="0"/>
              </a:rPr>
              <a:t>Kommuner, herunder kommunale institutioner</a:t>
            </a:r>
          </a:p>
          <a:p>
            <a:pPr>
              <a:defRPr/>
            </a:pPr>
            <a:r>
              <a:rPr lang="da-DK" sz="2000" dirty="0">
                <a:solidFill>
                  <a:prstClr val="black"/>
                </a:solidFill>
                <a:cs typeface="Times New Roman" panose="02020603050405020304" pitchFamily="18" charset="0"/>
              </a:rPr>
              <a:t>Små virksomheder mellemstore virksomheder</a:t>
            </a:r>
          </a:p>
          <a:p>
            <a:pPr marL="0" lvl="0" indent="0">
              <a:buNone/>
              <a:defRPr/>
            </a:pPr>
            <a:r>
              <a:rPr lang="da-DK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 U: selskaber hvor kommunen eller en virksomhed ejer mere end 25 %</a:t>
            </a:r>
          </a:p>
          <a:p>
            <a:pPr>
              <a:defRPr/>
            </a:pPr>
            <a:r>
              <a:rPr lang="da-DK" sz="2000" dirty="0">
                <a:solidFill>
                  <a:prstClr val="black"/>
                </a:solidFill>
                <a:cs typeface="Times New Roman" panose="02020603050405020304" pitchFamily="18" charset="0"/>
              </a:rPr>
              <a:t>Ikke et max på hvor mange der kan deltage</a:t>
            </a:r>
          </a:p>
          <a:p>
            <a:pPr>
              <a:defRPr/>
            </a:pPr>
            <a:r>
              <a:rPr lang="da-DK" sz="2000" dirty="0">
                <a:solidFill>
                  <a:prstClr val="black"/>
                </a:solidFill>
                <a:cs typeface="Times New Roman" panose="02020603050405020304" pitchFamily="18" charset="0"/>
              </a:rPr>
              <a:t>Deltagelsen i et energifællesskab er baseret på frivillighed   og åben deltagelse. Ikke krav om mere end to deltagere.</a:t>
            </a:r>
          </a:p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137708C-E6C2-FAEC-4EFA-E5576547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700" y="2082091"/>
            <a:ext cx="4874528" cy="269381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BFD2931-6459-57BE-CA61-70FB77E64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079" y="1508760"/>
            <a:ext cx="5245769" cy="36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8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092C58E-C164-F4E8-3550-6E3788F0C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8" y="2569877"/>
            <a:ext cx="4127327" cy="2556305"/>
          </a:xfrm>
          <a:prstGeom prst="rect">
            <a:avLst/>
          </a:prstGeom>
          <a:noFill/>
          <a:effectLst>
            <a:softEdge rad="101600"/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D86A3E2-0D4B-9101-8AF7-03D94D19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172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sz="3600" b="1">
                <a:solidFill>
                  <a:srgbClr val="007056"/>
                </a:solidFill>
              </a:rPr>
              <a:t>HVAD KAN ET ENERGIFÆLLESSKAB BESKÆFTIGE SIG MED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1E8E715-C634-054D-C12D-07048BC6C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433458" cy="51466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sz="2400" b="1"/>
              <a:t>Hvad kan et energifællesskab beskæftige sig med</a:t>
            </a:r>
          </a:p>
          <a:p>
            <a:pPr marL="0" indent="0">
              <a:buNone/>
            </a:pPr>
            <a:endParaRPr lang="da-DK" sz="2400" b="1"/>
          </a:p>
          <a:p>
            <a:r>
              <a:rPr lang="da-DK" sz="2600"/>
              <a:t>Lokal produktion af el</a:t>
            </a:r>
          </a:p>
          <a:p>
            <a:r>
              <a:rPr lang="da-DK" sz="2600"/>
              <a:t>Levering af el</a:t>
            </a:r>
          </a:p>
          <a:p>
            <a:r>
              <a:rPr lang="da-DK" sz="2600"/>
              <a:t>Forbrug af el</a:t>
            </a:r>
          </a:p>
          <a:p>
            <a:r>
              <a:rPr lang="da-DK" sz="2600"/>
              <a:t>Deling af lokalt produceret el</a:t>
            </a:r>
          </a:p>
          <a:p>
            <a:r>
              <a:rPr lang="da-DK" sz="2600"/>
              <a:t>Aggregering af el </a:t>
            </a:r>
          </a:p>
          <a:p>
            <a:r>
              <a:rPr lang="da-DK" sz="2600"/>
              <a:t>Energieffektivitetsydelser </a:t>
            </a:r>
          </a:p>
          <a:p>
            <a:r>
              <a:rPr lang="da-DK" sz="2600"/>
              <a:t>Opsætning af ladestandere og ladning af elektriske køretøjer </a:t>
            </a:r>
          </a:p>
          <a:p>
            <a:r>
              <a:rPr lang="da-DK" sz="2600"/>
              <a:t>Konvertering af el til varme</a:t>
            </a:r>
          </a:p>
          <a:p>
            <a:r>
              <a:rPr lang="da-DK" sz="2600"/>
              <a:t>Andre energiydelser til sine deltagere og kapitalejere.</a:t>
            </a:r>
          </a:p>
          <a:p>
            <a:endParaRPr lang="da-DK" sz="2400"/>
          </a:p>
          <a:p>
            <a:pPr marL="0" indent="0">
              <a:buNone/>
            </a:pPr>
            <a:r>
              <a:rPr lang="da-DK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4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86A3E2-0D4B-9101-8AF7-03D94D19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172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sz="3600" b="1">
                <a:solidFill>
                  <a:srgbClr val="007056"/>
                </a:solidFill>
              </a:rPr>
              <a:t>HVAD KAN ET ENERGIFÆLLESSKAB BESKÆFTIGE SIG MED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1E8E715-C634-054D-C12D-07048BC6C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433458" cy="466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b="1" dirty="0"/>
              <a:t>Konvertering af el til varme</a:t>
            </a:r>
          </a:p>
          <a:p>
            <a:endParaRPr lang="da-DK" sz="2000" dirty="0"/>
          </a:p>
          <a:p>
            <a:r>
              <a:rPr lang="da-DK" sz="2000" dirty="0"/>
              <a:t>Energien fra energifællesskaber kan bruges til varme i varmepumper/termonet.</a:t>
            </a:r>
          </a:p>
          <a:p>
            <a:r>
              <a:rPr lang="da-DK" sz="2000" dirty="0"/>
              <a:t>Det lokale fjernvarmeselskab kan blive medlem af energifællesskabet og modtage lokalt produceret energi.</a:t>
            </a:r>
          </a:p>
          <a:p>
            <a:r>
              <a:rPr lang="da-DK" sz="2000" dirty="0"/>
              <a:t>Fjernvarmeselskabet skal dog være opmærksom på sine vedtægtsbestemmelser ift. hvad selskabet kan indgå i. </a:t>
            </a:r>
          </a:p>
        </p:txBody>
      </p:sp>
    </p:spTree>
    <p:extLst>
      <p:ext uri="{BB962C8B-B14F-4D97-AF65-F5344CB8AC3E}">
        <p14:creationId xmlns:p14="http://schemas.microsoft.com/office/powerpoint/2010/main" val="225229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86A3E2-0D4B-9101-8AF7-03D94D19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177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>
                <a:solidFill>
                  <a:srgbClr val="007056"/>
                </a:solidFill>
                <a:latin typeface="+mn-lt"/>
              </a:rPr>
              <a:t>KRAV TIL ORGANISERING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1E8E715-C634-054D-C12D-07048BC6C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9594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600" b="1"/>
              <a:t>Krav om selskabsdannelse</a:t>
            </a:r>
          </a:p>
          <a:p>
            <a:r>
              <a:rPr lang="da-DK" sz="2000"/>
              <a:t>Energifællesskabet skal etableres og drives som en forening, et interessentskab, et andelsselskab eller et kapitalselskab med begrænset ansvar.</a:t>
            </a:r>
          </a:p>
          <a:p>
            <a:r>
              <a:rPr lang="da-DK" sz="2000"/>
              <a:t>Oftest anvendes modellen for et A.M.B.A eller F.M.B.A</a:t>
            </a:r>
          </a:p>
          <a:p>
            <a:pPr marL="0" indent="0">
              <a:buNone/>
            </a:pPr>
            <a:endParaRPr lang="da-DK" sz="2000" b="1"/>
          </a:p>
          <a:p>
            <a:pPr marL="0" indent="0">
              <a:buNone/>
            </a:pPr>
            <a:r>
              <a:rPr lang="da-DK" sz="2600" b="1"/>
              <a:t>Det retlige forhold mellem Selskabet og slutbrugeren </a:t>
            </a:r>
          </a:p>
          <a:p>
            <a:r>
              <a:rPr lang="da-DK" sz="2000"/>
              <a:t>Vedtægter</a:t>
            </a:r>
          </a:p>
          <a:p>
            <a:r>
              <a:rPr lang="da-DK" sz="2000"/>
              <a:t>Leveringsbestemmelser</a:t>
            </a:r>
          </a:p>
          <a:p>
            <a:r>
              <a:rPr lang="da-DK" sz="2000"/>
              <a:t>(Evt. kontrakt om ellevering)</a:t>
            </a:r>
          </a:p>
          <a:p>
            <a:pPr marL="0" indent="0">
              <a:buNone/>
            </a:pPr>
            <a:endParaRPr lang="da-DK" sz="2000"/>
          </a:p>
          <a:p>
            <a:pPr marL="0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493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>
                <a:solidFill>
                  <a:srgbClr val="007056"/>
                </a:solidFill>
              </a:rPr>
              <a:t>   FORDELE VED ENERGIFÆLLESSKABER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199" y="1560353"/>
            <a:ext cx="10918372" cy="4593868"/>
          </a:xfrm>
          <a:solidFill>
            <a:schemeClr val="bg1"/>
          </a:solidFill>
          <a:effectLst>
            <a:softEdge rad="101600"/>
          </a:effectLst>
        </p:spPr>
        <p:txBody>
          <a:bodyPr>
            <a:normAutofit/>
          </a:bodyPr>
          <a:lstStyle/>
          <a:p>
            <a:endParaRPr lang="da-DK" sz="2000" b="1">
              <a:solidFill>
                <a:srgbClr val="007056"/>
              </a:solidFill>
            </a:endParaRPr>
          </a:p>
          <a:p>
            <a:r>
              <a:rPr lang="da-DK" sz="2000" b="1">
                <a:solidFill>
                  <a:srgbClr val="007056"/>
                </a:solidFill>
              </a:rPr>
              <a:t>Nærhed</a:t>
            </a:r>
            <a:r>
              <a:rPr lang="da-DK" sz="2000"/>
              <a:t> mellem forbrug og produktion</a:t>
            </a:r>
          </a:p>
          <a:p>
            <a:r>
              <a:rPr lang="da-DK" sz="2000" b="1">
                <a:solidFill>
                  <a:srgbClr val="007056"/>
                </a:solidFill>
              </a:rPr>
              <a:t>Stabile</a:t>
            </a:r>
            <a:r>
              <a:rPr lang="da-DK" sz="2000"/>
              <a:t> og </a:t>
            </a:r>
            <a:r>
              <a:rPr lang="da-DK" sz="2000" b="1">
                <a:solidFill>
                  <a:srgbClr val="007056"/>
                </a:solidFill>
              </a:rPr>
              <a:t>konkurrencedygtige</a:t>
            </a:r>
            <a:r>
              <a:rPr lang="da-DK" sz="2000"/>
              <a:t> energipriser</a:t>
            </a:r>
          </a:p>
          <a:p>
            <a:r>
              <a:rPr lang="da-DK" sz="2000" b="1">
                <a:solidFill>
                  <a:srgbClr val="007056"/>
                </a:solidFill>
              </a:rPr>
              <a:t>Bedre økonomi på</a:t>
            </a:r>
            <a:r>
              <a:rPr lang="da-DK" sz="2000"/>
              <a:t> og mulighed for </a:t>
            </a:r>
            <a:r>
              <a:rPr lang="da-DK" sz="2000" b="1">
                <a:solidFill>
                  <a:srgbClr val="007056"/>
                </a:solidFill>
              </a:rPr>
              <a:t>kombination</a:t>
            </a:r>
            <a:r>
              <a:rPr lang="da-DK" sz="2000">
                <a:solidFill>
                  <a:srgbClr val="007056"/>
                </a:solidFill>
              </a:rPr>
              <a:t> </a:t>
            </a:r>
            <a:r>
              <a:rPr lang="da-DK" sz="2000" b="1">
                <a:solidFill>
                  <a:srgbClr val="007056"/>
                </a:solidFill>
              </a:rPr>
              <a:t>af</a:t>
            </a:r>
            <a:r>
              <a:rPr lang="da-DK" sz="2000"/>
              <a:t> ve-anlæg</a:t>
            </a:r>
          </a:p>
          <a:p>
            <a:r>
              <a:rPr lang="da-DK" sz="2000"/>
              <a:t>Bedre </a:t>
            </a:r>
            <a:r>
              <a:rPr lang="da-DK" sz="2000" b="1">
                <a:solidFill>
                  <a:srgbClr val="007056"/>
                </a:solidFill>
              </a:rPr>
              <a:t>styring</a:t>
            </a:r>
            <a:r>
              <a:rPr lang="da-DK" sz="2000"/>
              <a:t> og </a:t>
            </a:r>
            <a:r>
              <a:rPr lang="da-DK" sz="2000" b="1">
                <a:solidFill>
                  <a:srgbClr val="007056"/>
                </a:solidFill>
              </a:rPr>
              <a:t>optimering</a:t>
            </a:r>
            <a:r>
              <a:rPr lang="da-DK" sz="2000"/>
              <a:t> af forbrug og produktion</a:t>
            </a:r>
          </a:p>
          <a:p>
            <a:r>
              <a:rPr lang="da-DK" sz="2000"/>
              <a:t>Co</a:t>
            </a:r>
            <a:r>
              <a:rPr lang="da-DK" sz="2000" baseline="-25000"/>
              <a:t>2</a:t>
            </a:r>
            <a:r>
              <a:rPr lang="da-DK" sz="2000"/>
              <a:t>-reduktioner </a:t>
            </a:r>
            <a:r>
              <a:rPr lang="da-DK" sz="2000" b="1">
                <a:solidFill>
                  <a:srgbClr val="007056"/>
                </a:solidFill>
              </a:rPr>
              <a:t>kommunalt</a:t>
            </a:r>
            <a:r>
              <a:rPr lang="da-DK" sz="2000"/>
              <a:t>, </a:t>
            </a:r>
            <a:r>
              <a:rPr lang="da-DK" sz="2000" b="1">
                <a:solidFill>
                  <a:srgbClr val="007056"/>
                </a:solidFill>
              </a:rPr>
              <a:t>nationalt</a:t>
            </a:r>
            <a:r>
              <a:rPr lang="da-DK" sz="2000"/>
              <a:t> og </a:t>
            </a:r>
            <a:r>
              <a:rPr lang="da-DK" sz="2000" b="1">
                <a:solidFill>
                  <a:srgbClr val="007056"/>
                </a:solidFill>
              </a:rPr>
              <a:t>globalt</a:t>
            </a:r>
            <a:endParaRPr lang="da-DK" sz="2000"/>
          </a:p>
          <a:p>
            <a:r>
              <a:rPr lang="da-DK" sz="2000" b="1">
                <a:solidFill>
                  <a:srgbClr val="007056"/>
                </a:solidFill>
              </a:rPr>
              <a:t>Lokalt</a:t>
            </a:r>
            <a:r>
              <a:rPr lang="da-DK" sz="2000"/>
              <a:t> </a:t>
            </a:r>
            <a:r>
              <a:rPr lang="da-DK" sz="2000" b="1">
                <a:solidFill>
                  <a:srgbClr val="007056"/>
                </a:solidFill>
              </a:rPr>
              <a:t>ejerskab</a:t>
            </a:r>
            <a:r>
              <a:rPr lang="da-DK" sz="2000"/>
              <a:t> og </a:t>
            </a:r>
            <a:r>
              <a:rPr lang="da-DK" sz="2000" b="1">
                <a:solidFill>
                  <a:srgbClr val="007056"/>
                </a:solidFill>
              </a:rPr>
              <a:t>fællesskab</a:t>
            </a:r>
            <a:r>
              <a:rPr lang="da-DK" sz="2000"/>
              <a:t> </a:t>
            </a:r>
          </a:p>
          <a:p>
            <a:r>
              <a:rPr lang="da-DK" sz="2000" b="1">
                <a:solidFill>
                  <a:srgbClr val="007056"/>
                </a:solidFill>
              </a:rPr>
              <a:t>Aflaster</a:t>
            </a:r>
            <a:r>
              <a:rPr lang="da-DK" sz="2000"/>
              <a:t> det kollektive forsyningsnet = lokal kollektive tarif</a:t>
            </a:r>
          </a:p>
          <a:p>
            <a:r>
              <a:rPr lang="da-DK" sz="2000"/>
              <a:t>Salg af </a:t>
            </a:r>
            <a:r>
              <a:rPr lang="da-DK" sz="2000" b="1">
                <a:solidFill>
                  <a:srgbClr val="007056"/>
                </a:solidFill>
              </a:rPr>
              <a:t>fleksibilitet</a:t>
            </a:r>
            <a:endParaRPr lang="da-DK" sz="2000"/>
          </a:p>
          <a:p>
            <a:r>
              <a:rPr lang="da-DK" sz="2000"/>
              <a:t>Bredere snak om </a:t>
            </a:r>
            <a:r>
              <a:rPr lang="da-DK" sz="2000" b="1">
                <a:solidFill>
                  <a:srgbClr val="007056"/>
                </a:solidFill>
              </a:rPr>
              <a:t>energi, bæredygtighed, miljø og klima</a:t>
            </a:r>
          </a:p>
          <a:p>
            <a:endParaRPr lang="da-DK" sz="2400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</p:txBody>
      </p:sp>
      <p:sp>
        <p:nvSpPr>
          <p:cNvPr id="5" name="AutoShape 4" descr="Se her 4 tips om vedvarende energi i dit hjem | BilligVV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16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86A3E2-0D4B-9101-8AF7-03D94D19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177" y="96983"/>
            <a:ext cx="10515600" cy="1274617"/>
          </a:xfrm>
        </p:spPr>
        <p:txBody>
          <a:bodyPr anchor="ctr">
            <a:normAutofit/>
          </a:bodyPr>
          <a:lstStyle/>
          <a:p>
            <a:r>
              <a:rPr lang="da-DK" b="1">
                <a:solidFill>
                  <a:srgbClr val="007056"/>
                </a:solidFill>
              </a:rPr>
              <a:t>  </a:t>
            </a:r>
            <a:r>
              <a:rPr lang="da-DK">
                <a:solidFill>
                  <a:srgbClr val="007056"/>
                </a:solidFill>
                <a:latin typeface="+mn-lt"/>
              </a:rPr>
              <a:t>FINANSIERING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1E8E715-C634-054D-C12D-07048BC6C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71600"/>
            <a:ext cx="10021623" cy="527858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  <a:defRPr/>
            </a:pPr>
            <a:r>
              <a:rPr lang="da-DK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Ejerskab af ve-anlæg</a:t>
            </a:r>
          </a:p>
          <a:p>
            <a:pPr marL="285750" lvl="0" indent="-28575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Medlemmer kan eje deres egne anlæg (egenforbruge og dele den overskydende energi)</a:t>
            </a:r>
          </a:p>
          <a:p>
            <a:pPr marL="285750" lvl="0" indent="-28575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Energifællesskabet kan eje fælles anlæg</a:t>
            </a:r>
          </a:p>
          <a:p>
            <a:pPr marL="285750" lvl="0" indent="-28575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Tredjemand ejer anlæg (evt. energipark) og sælger strøm til VE-fællesskabet</a:t>
            </a:r>
          </a:p>
          <a:p>
            <a:pPr marL="285750" lvl="0" indent="-285750">
              <a:defRPr/>
            </a:pPr>
            <a:endParaRPr lang="da-DK" sz="2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lvl="0" indent="0">
              <a:buNone/>
              <a:defRPr/>
            </a:pPr>
            <a:r>
              <a:rPr lang="da-DK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Energifællesskabets mulighed for at optage lån</a:t>
            </a:r>
          </a:p>
          <a:p>
            <a:pPr marL="285750" lvl="0" indent="-28575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Optagelse af lån hos realkreditinstitutter </a:t>
            </a:r>
          </a:p>
          <a:p>
            <a:pPr marL="285750" lvl="0" indent="-28575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Lån hos banker </a:t>
            </a:r>
          </a:p>
          <a:p>
            <a:pPr marL="285750" lvl="0" indent="-28575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Der kan ikke optages lån hos kommunekredit for energidelen, ligesom med fjernvarme</a:t>
            </a:r>
          </a:p>
          <a:p>
            <a:pPr marL="285750" lvl="0" indent="-28575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Kommuner kan kun stille almindelig kommunegaranti for deres egen andel, hvis de indgår i projektet eller for eksisterende bygninger med et kommunalt formål og brugt til kommunale aktiviteter.</a:t>
            </a:r>
          </a:p>
          <a:p>
            <a:pPr marL="285750" lvl="0" indent="-28575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Der skal betales garantiprovision til en kommune, hvis de stiller garanti </a:t>
            </a:r>
          </a:p>
          <a:p>
            <a:pPr marL="0" lvl="0" indent="0">
              <a:buNone/>
              <a:defRPr/>
            </a:pPr>
            <a:endParaRPr lang="da-DK" sz="2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lvl="0" indent="0">
              <a:buNone/>
              <a:defRPr/>
            </a:pPr>
            <a:r>
              <a:rPr lang="da-DK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Udtrædelse</a:t>
            </a:r>
          </a:p>
          <a:p>
            <a:pPr marL="342900" lvl="0" indent="-342900">
              <a:defRPr/>
            </a:pPr>
            <a:r>
              <a:rPr lang="da-DK" sz="2200" dirty="0">
                <a:solidFill>
                  <a:prstClr val="black"/>
                </a:solidFill>
                <a:cs typeface="Times New Roman" panose="02020603050405020304" pitchFamily="18" charset="0"/>
              </a:rPr>
              <a:t>Det skal være muligt at udtræde og tage sit andelsindskud ud, hvis man har indbetalt et sådanne. 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017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B70E8-92D4-204D-6471-5B7B7802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>
                <a:solidFill>
                  <a:srgbClr val="007056"/>
                </a:solidFill>
              </a:rPr>
              <a:t>Forbrug og deling af lokalt produceret el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EF36F7FA-E313-35AF-1EB1-C06FB4835B4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67250"/>
          </a:xfrm>
          <a:prstGeom prst="rect">
            <a:avLst/>
          </a:prstGeom>
          <a:solidFill>
            <a:schemeClr val="bg1"/>
          </a:solidFill>
          <a:effectLst>
            <a:softEdge rad="139700"/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2400" b="1" dirty="0"/>
          </a:p>
          <a:p>
            <a:pPr marL="0" indent="0">
              <a:buNone/>
            </a:pPr>
            <a:r>
              <a:rPr lang="da-DK" sz="2400" b="1" dirty="0"/>
              <a:t>Forbrug og deling af energi i Energifællesskabet </a:t>
            </a:r>
          </a:p>
          <a:p>
            <a:r>
              <a:rPr lang="da-DK" sz="2400" dirty="0"/>
              <a:t>Det er muligt at egenforbruge den el man selv producere på sin matrikel (uden at skulle betale </a:t>
            </a:r>
            <a:r>
              <a:rPr lang="da-DK" sz="2400" dirty="0" err="1"/>
              <a:t>el-afgift</a:t>
            </a:r>
            <a:r>
              <a:rPr lang="da-DK" sz="2400" dirty="0"/>
              <a:t> og tarif.</a:t>
            </a:r>
          </a:p>
          <a:p>
            <a:r>
              <a:rPr lang="da-DK" sz="2400" dirty="0"/>
              <a:t>Ved deling af el via det kollektive net, så skal der betales tariffer, elafgift og moms, men elprisen kan energifællesskabet selv fastsætte for det lokalt produceret el.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b="1" dirty="0"/>
              <a:t>Software</a:t>
            </a:r>
          </a:p>
          <a:p>
            <a:r>
              <a:rPr lang="da-DK" sz="2400" dirty="0"/>
              <a:t>Der skal indkøbes et software til styring og delingen af el i energifællesskabet, der også kan hjælpe til at lave afregninger. </a:t>
            </a:r>
          </a:p>
          <a:p>
            <a:r>
              <a:rPr lang="da-DK" sz="2400" dirty="0"/>
              <a:t>Det er energifællesskabet man køber alt sin el fra, hvoraf noget kommer fra det lokalt produceret og andet kommer fra nettet.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7659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1909 - skabelon - fremlæggelse for eksterne interessanter - dansk version" id="{05E31F36-8CB8-49C7-B0DB-6A5401658CAF}" vid="{D4AE6C47-FE1E-4A6D-8D7B-05501585A811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1909 - skabelon - fremlæggelse for eksterne interessanter - dansk version" id="{05E31F36-8CB8-49C7-B0DB-6A5401658CAF}" vid="{D4AE6C47-FE1E-4A6D-8D7B-05501585A81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36aec2-ae36-42fa-bf8c-77c783bdf539" xsi:nil="true"/>
    <lcf76f155ced4ddcb4097134ff3c332f xmlns="5a6b62a4-bdfe-43ed-9347-96db3a52ac7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FC81ABDE4B454AB8FB296380930504" ma:contentTypeVersion="14" ma:contentTypeDescription="Create a new document." ma:contentTypeScope="" ma:versionID="609adbd9212fd083cc33ddcdfd9f8261">
  <xsd:schema xmlns:xsd="http://www.w3.org/2001/XMLSchema" xmlns:xs="http://www.w3.org/2001/XMLSchema" xmlns:p="http://schemas.microsoft.com/office/2006/metadata/properties" xmlns:ns2="5a6b62a4-bdfe-43ed-9347-96db3a52ac7c" xmlns:ns3="0436aec2-ae36-42fa-bf8c-77c783bdf539" targetNamespace="http://schemas.microsoft.com/office/2006/metadata/properties" ma:root="true" ma:fieldsID="f1cb8f8928dbb27cf8b2008322d4f881" ns2:_="" ns3:_="">
    <xsd:import namespace="5a6b62a4-bdfe-43ed-9347-96db3a52ac7c"/>
    <xsd:import namespace="0436aec2-ae36-42fa-bf8c-77c783bdf5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6b62a4-bdfe-43ed-9347-96db3a52ac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e0cbe58-7d05-416f-a814-be7a031a8f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6aec2-ae36-42fa-bf8c-77c783bdf53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cd94a9b-fa1a-4db3-a1c6-cc3f494dcee5}" ma:internalName="TaxCatchAll" ma:showField="CatchAllData" ma:web="0436aec2-ae36-42fa-bf8c-77c783bdf5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F2931A-D43D-4CC6-AB61-FD873EB865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16AD70-A946-4F37-886C-C586F7EB3A93}">
  <ds:schemaRefs>
    <ds:schemaRef ds:uri="0436aec2-ae36-42fa-bf8c-77c783bdf539"/>
    <ds:schemaRef ds:uri="5a6b62a4-bdfe-43ed-9347-96db3a52ac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ED59A3E-3ADE-4977-85ED-A74044B5B4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6b62a4-bdfe-43ed-9347-96db3a52ac7c"/>
    <ds:schemaRef ds:uri="0436aec2-ae36-42fa-bf8c-77c783bdf5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EBO fremlæggelse for eksterne interessenter_dansk_SKABELON_16_9</Template>
  <TotalTime>77</TotalTime>
  <Words>1260</Words>
  <Application>Microsoft Office PowerPoint</Application>
  <PresentationFormat>Widescreen</PresentationFormat>
  <Paragraphs>194</Paragraphs>
  <Slides>20</Slides>
  <Notes>20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1_Office-tema</vt:lpstr>
      <vt:lpstr>PowerPoint-præsentation</vt:lpstr>
      <vt:lpstr> EBO CONSULT</vt:lpstr>
      <vt:lpstr>HVAD ER ET ENERGIFÆLLESSKAB</vt:lpstr>
      <vt:lpstr>HVAD KAN ET ENERGIFÆLLESSKAB BESKÆFTIGE SIG MED</vt:lpstr>
      <vt:lpstr>HVAD KAN ET ENERGIFÆLLESSKAB BESKÆFTIGE SIG MED</vt:lpstr>
      <vt:lpstr>KRAV TIL ORGANISERING</vt:lpstr>
      <vt:lpstr>   FORDELE VED ENERGIFÆLLESSKABER</vt:lpstr>
      <vt:lpstr>  FINANSIERING</vt:lpstr>
      <vt:lpstr>Forbrug og deling af lokalt produceret el</vt:lpstr>
      <vt:lpstr>STABILE ELPRISER I ENERGIFÆLLESSKABER</vt:lpstr>
      <vt:lpstr>FORDELING AF SOL OG VIND</vt:lpstr>
      <vt:lpstr>Samarbejde med energipakker</vt:lpstr>
      <vt:lpstr>STARTPAKKER FOR ENERGIFÆLLESSKABER</vt:lpstr>
      <vt:lpstr>DE 6 FASER</vt:lpstr>
      <vt:lpstr>EKSEMPEL PÅ STARTPAKKE FOR EN LANDSBY</vt:lpstr>
      <vt:lpstr>EKSEMPEL PÅ STARTPAKKE FOR EN LANDSBY</vt:lpstr>
      <vt:lpstr>LOVGIVNING</vt:lpstr>
      <vt:lpstr>Eksempel – Borris i Ringkøbing skjern</vt:lpstr>
      <vt:lpstr>REFERENCER</vt:lpstr>
      <vt:lpstr>Spørgsmål og tak!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Stephan C Krabsen</dc:creator>
  <cp:lastModifiedBy>Nina Bruus Nielsen</cp:lastModifiedBy>
  <cp:revision>3</cp:revision>
  <cp:lastPrinted>2023-05-04T06:11:27Z</cp:lastPrinted>
  <dcterms:created xsi:type="dcterms:W3CDTF">2022-11-03T15:52:01Z</dcterms:created>
  <dcterms:modified xsi:type="dcterms:W3CDTF">2023-10-03T20:56:36Z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0x01010016FC81ABDE4B454AB8FB296380930504</vt:lpwstr>
  </property>
</Properties>
</file>