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8" r:id="rId5"/>
    <p:sldId id="350" r:id="rId6"/>
    <p:sldId id="268" r:id="rId7"/>
    <p:sldId id="603" r:id="rId8"/>
    <p:sldId id="351" r:id="rId9"/>
    <p:sldId id="355" r:id="rId10"/>
    <p:sldId id="356" r:id="rId11"/>
    <p:sldId id="357" r:id="rId12"/>
    <p:sldId id="358" r:id="rId13"/>
    <p:sldId id="360" r:id="rId14"/>
    <p:sldId id="361" r:id="rId15"/>
    <p:sldId id="103981" r:id="rId16"/>
    <p:sldId id="363" r:id="rId17"/>
    <p:sldId id="366" r:id="rId18"/>
  </p:sldIdLst>
  <p:sldSz cx="12192000" cy="6858000"/>
  <p:notesSz cx="7315200" cy="96012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3" clrIdx="0"/>
  <p:cmAuthor id="1" name="Pernille Skjershede Nielsen" initials="PSN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300"/>
    <a:srgbClr val="4D4F53"/>
    <a:srgbClr val="006878"/>
    <a:srgbClr val="D5D6D2"/>
    <a:srgbClr val="FFF110"/>
    <a:srgbClr val="FFF142"/>
    <a:srgbClr val="7864AA"/>
    <a:srgbClr val="F9E3FF"/>
    <a:srgbClr val="F9E600"/>
    <a:srgbClr val="F9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28588C-5ADD-4587-944A-8085DD908229}" v="7" dt="2023-10-03T13:09:45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6327" autoAdjust="0"/>
  </p:normalViewPr>
  <p:slideViewPr>
    <p:cSldViewPr>
      <p:cViewPr varScale="1">
        <p:scale>
          <a:sx n="110" d="100"/>
          <a:sy n="110" d="100"/>
        </p:scale>
        <p:origin x="5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917DE661-DCA1-4FAB-90E8-EF8C8E51E24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4142775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4A38B414-5412-4920-AF5D-B1FC5D6804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186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D7BAB81F-848E-4C71-9D43-3D8A9117ADC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31180" y="4560303"/>
            <a:ext cx="5852843" cy="4320770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142775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AA2C9EA5-83EC-4E39-9534-4B0435D547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108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9EA5-83EC-4E39-9534-4B0435D547E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75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i="1" dirty="0">
                <a:solidFill>
                  <a:srgbClr val="111111"/>
                </a:solidFill>
                <a:effectLst/>
                <a:latin typeface="Lato" panose="020F0502020204030203" pitchFamily="34" charset="0"/>
              </a:rPr>
              <a:t>Et termonet er et forsyningsnet, der transporterer termisk energi, fra forskellige typer af energikilder, på tværs af flere matrikler ved en temperatur, der er relativt tæt på jordtemperatur.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9EA5-83EC-4E39-9534-4B0435D547E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196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9EA5-83EC-4E39-9534-4B0435D547E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13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DD327B-D370-4293-90C9-11E86DC4B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r="2402" b="728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435" y="836712"/>
            <a:ext cx="10363200" cy="5040560"/>
          </a:xfr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da-DK" dirty="0"/>
              <a:t>Borgmesterforum er slut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508762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04-10-2023</a:t>
            </a:fld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CAC0DDAC-E004-4B56-AB6B-6843D2A43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753616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1FB7752E-AAC2-402B-97EE-F79534C434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4588" y="3875356"/>
            <a:ext cx="5517232" cy="448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333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749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DD327B-D370-4293-90C9-11E86DC4B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060848"/>
            <a:ext cx="3072341" cy="1728192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MarkPro" panose="020B0504020101010102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SKRIFTTYPE ARIAL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435" y="589038"/>
            <a:ext cx="10363200" cy="1470025"/>
          </a:xfrm>
        </p:spPr>
        <p:txBody>
          <a:bodyPr>
            <a:normAutofit/>
          </a:bodyPr>
          <a:lstStyle>
            <a:lvl1pPr algn="l">
              <a:defRPr sz="3600" baseline="0"/>
            </a:lvl1pPr>
          </a:lstStyle>
          <a:p>
            <a:r>
              <a:rPr lang="da-DK" dirty="0"/>
              <a:t>GATE 21 PRÆSENTATION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508762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04-10-2023</a:t>
            </a:fld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CAC0DDAC-E004-4B56-AB6B-6843D2A43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753616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1FB7752E-AAC2-402B-97EE-F79534C434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4588" y="3875356"/>
            <a:ext cx="5517232" cy="448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021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bygning, personer, gruppe&#10;&#10;Automatisk genereret beskrivelse">
            <a:extLst>
              <a:ext uri="{FF2B5EF4-FFF2-40B4-BE49-F238E27FC236}">
                <a16:creationId xmlns:a16="http://schemas.microsoft.com/office/drawing/2014/main" id="{E3162B97-AAFE-490A-A7D0-E162DD4C2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6372" b="13893"/>
          <a:stretch/>
        </p:blipFill>
        <p:spPr>
          <a:xfrm>
            <a:off x="-2" y="0"/>
            <a:ext cx="12192002" cy="6943353"/>
          </a:xfrm>
          <a:prstGeom prst="rect">
            <a:avLst/>
          </a:prstGeom>
        </p:spPr>
      </p:pic>
      <p:sp>
        <p:nvSpPr>
          <p:cNvPr id="9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508762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04-10-2023</a:t>
            </a:fld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CAC0DDAC-E004-4B56-AB6B-6843D2A43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753616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1FB7752E-AAC2-402B-97EE-F79534C434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4588" y="3875356"/>
            <a:ext cx="5517232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D99143D-AA8D-4744-8B65-96C8AD10D5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47" y="4177718"/>
            <a:ext cx="828410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bygning, personer, gruppe&#10;&#10;Automatisk genereret beskrivelse">
            <a:extLst>
              <a:ext uri="{FF2B5EF4-FFF2-40B4-BE49-F238E27FC236}">
                <a16:creationId xmlns:a16="http://schemas.microsoft.com/office/drawing/2014/main" id="{E3162B97-AAFE-490A-A7D0-E162DD4C2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6372" b="13893"/>
          <a:stretch/>
        </p:blipFill>
        <p:spPr>
          <a:xfrm>
            <a:off x="-2" y="0"/>
            <a:ext cx="12192002" cy="6943353"/>
          </a:xfrm>
          <a:prstGeom prst="rect">
            <a:avLst/>
          </a:prstGeom>
        </p:spPr>
      </p:pic>
      <p:sp>
        <p:nvSpPr>
          <p:cNvPr id="9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508762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04-10-2023</a:t>
            </a:fld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CAC0DDAC-E004-4B56-AB6B-6843D2A43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753616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1FB7752E-AAC2-402B-97EE-F79534C434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4588" y="3875356"/>
            <a:ext cx="5517232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D99143D-AA8D-4744-8B65-96C8AD10D5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47" y="4177718"/>
            <a:ext cx="828410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1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5" y="274638"/>
            <a:ext cx="9217024" cy="1143000"/>
          </a:xfrm>
        </p:spPr>
        <p:txBody>
          <a:bodyPr/>
          <a:lstStyle>
            <a:lvl1pPr algn="l"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SKRIFTTYPE ARIAL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07435" y="1600201"/>
            <a:ext cx="10369152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473230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04-10-2023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70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28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361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90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470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86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FD663-DC72-400B-B985-66FA06D6A073}" type="datetimeFigureOut">
              <a:rPr lang="da-DK" smtClean="0"/>
              <a:t>04-10-2023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0F7F6A32-DFDA-4F89-B864-DEB1A7B9CB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16901-A8DD-40C9-BE08-6D25A6F363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724" y="328230"/>
            <a:ext cx="1018375" cy="10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>
          <a:xfrm>
            <a:off x="1093276" y="4005064"/>
            <a:ext cx="3072341" cy="1728192"/>
          </a:xfrm>
        </p:spPr>
        <p:txBody>
          <a:bodyPr>
            <a:normAutofit/>
          </a:bodyPr>
          <a:lstStyle/>
          <a:p>
            <a:r>
              <a:rPr lang="da-DK" sz="2000" dirty="0">
                <a:latin typeface="Arial" panose="020B0604020202020204" pitchFamily="34" charset="0"/>
              </a:rPr>
              <a:t>Jens Andersen</a:t>
            </a:r>
          </a:p>
          <a:p>
            <a:r>
              <a:rPr lang="da-DK" sz="2000" dirty="0">
                <a:latin typeface="Arial" panose="020B0604020202020204" pitchFamily="34" charset="0"/>
              </a:rPr>
              <a:t>Gate 21</a:t>
            </a:r>
          </a:p>
          <a:p>
            <a:r>
              <a:rPr lang="da-DK" sz="1800" dirty="0">
                <a:latin typeface="Arial" panose="020B0604020202020204" pitchFamily="34" charset="0"/>
              </a:rPr>
              <a:t>Jens.andersen@gate21.dk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093276" y="908720"/>
            <a:ext cx="5938827" cy="1800200"/>
          </a:xfrm>
        </p:spPr>
        <p:txBody>
          <a:bodyPr>
            <a:normAutofit fontScale="90000"/>
          </a:bodyPr>
          <a:lstStyle/>
          <a:p>
            <a:r>
              <a:rPr lang="da-DK" sz="7200" dirty="0"/>
              <a:t>Termonet</a:t>
            </a:r>
            <a:br>
              <a:rPr lang="da-DK" sz="7200" dirty="0"/>
            </a:br>
            <a:r>
              <a:rPr lang="da-DK" sz="3200" dirty="0"/>
              <a:t>F</a:t>
            </a:r>
            <a:r>
              <a:rPr lang="da-DK" dirty="0"/>
              <a:t>ælles varmeløsning udenfor de traditionelle fjernvarmeområder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1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ul, vej, beskidt&#10;&#10;Automatisk genereret beskrivelse">
            <a:extLst>
              <a:ext uri="{FF2B5EF4-FFF2-40B4-BE49-F238E27FC236}">
                <a16:creationId xmlns:a16="http://schemas.microsoft.com/office/drawing/2014/main" id="{C3A84160-8FA9-E891-AC37-A51D2E63D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kridt&#10;&#10;Automatisk genereret beskrivelse">
            <a:extLst>
              <a:ext uri="{FF2B5EF4-FFF2-40B4-BE49-F238E27FC236}">
                <a16:creationId xmlns:a16="http://schemas.microsoft.com/office/drawing/2014/main" id="{2CC80A9A-513D-B18C-E8BD-1299CA8C1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D3F88-CBAC-F207-25CE-9C89AB0C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82" y="86780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>
                <a:latin typeface="Arial"/>
                <a:cs typeface="Arial"/>
              </a:rPr>
              <a:t>Processen i landsbyen</a:t>
            </a:r>
          </a:p>
        </p:txBody>
      </p:sp>
      <p:sp>
        <p:nvSpPr>
          <p:cNvPr id="6" name="Pil: pentagon 5">
            <a:extLst>
              <a:ext uri="{FF2B5EF4-FFF2-40B4-BE49-F238E27FC236}">
                <a16:creationId xmlns:a16="http://schemas.microsoft.com/office/drawing/2014/main" id="{97DF8CA1-6E75-9B06-6F58-8FB29CC652F3}"/>
              </a:ext>
            </a:extLst>
          </p:cNvPr>
          <p:cNvSpPr/>
          <p:nvPr/>
        </p:nvSpPr>
        <p:spPr>
          <a:xfrm>
            <a:off x="1672420" y="2333739"/>
            <a:ext cx="3485262" cy="511519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Samarbejde med kommunen</a:t>
            </a:r>
          </a:p>
        </p:txBody>
      </p:sp>
      <p:sp>
        <p:nvSpPr>
          <p:cNvPr id="7" name="Pil: pentagon 6">
            <a:extLst>
              <a:ext uri="{FF2B5EF4-FFF2-40B4-BE49-F238E27FC236}">
                <a16:creationId xmlns:a16="http://schemas.microsoft.com/office/drawing/2014/main" id="{3428B35E-8D39-E5F2-7CCD-95DAE9790E27}"/>
              </a:ext>
            </a:extLst>
          </p:cNvPr>
          <p:cNvSpPr/>
          <p:nvPr/>
        </p:nvSpPr>
        <p:spPr>
          <a:xfrm>
            <a:off x="2567608" y="3003628"/>
            <a:ext cx="3413610" cy="511519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1" algn="ctr"/>
            <a:r>
              <a:rPr lang="da-DK" dirty="0"/>
              <a:t>Dialog med forsyningsselskaber</a:t>
            </a:r>
          </a:p>
        </p:txBody>
      </p:sp>
      <p:sp>
        <p:nvSpPr>
          <p:cNvPr id="8" name="Pil: pentagon 7">
            <a:extLst>
              <a:ext uri="{FF2B5EF4-FFF2-40B4-BE49-F238E27FC236}">
                <a16:creationId xmlns:a16="http://schemas.microsoft.com/office/drawing/2014/main" id="{E27C95D2-729C-45DA-BBD3-5F5F705F4A41}"/>
              </a:ext>
            </a:extLst>
          </p:cNvPr>
          <p:cNvSpPr/>
          <p:nvPr/>
        </p:nvSpPr>
        <p:spPr>
          <a:xfrm>
            <a:off x="3450877" y="3625636"/>
            <a:ext cx="3413610" cy="515794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a-DK" dirty="0"/>
              <a:t>Søge midler til bl.a. screening</a:t>
            </a:r>
          </a:p>
        </p:txBody>
      </p:sp>
      <p:sp>
        <p:nvSpPr>
          <p:cNvPr id="9" name="Pil: pentagon 8">
            <a:extLst>
              <a:ext uri="{FF2B5EF4-FFF2-40B4-BE49-F238E27FC236}">
                <a16:creationId xmlns:a16="http://schemas.microsoft.com/office/drawing/2014/main" id="{EDDC3920-7A44-CA09-AB5E-D3F2ACE07805}"/>
              </a:ext>
            </a:extLst>
          </p:cNvPr>
          <p:cNvSpPr/>
          <p:nvPr/>
        </p:nvSpPr>
        <p:spPr>
          <a:xfrm>
            <a:off x="4104343" y="4275537"/>
            <a:ext cx="3263234" cy="530959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a-DK" dirty="0"/>
              <a:t>Skal der etableres et AMBA og hvordan?</a:t>
            </a:r>
          </a:p>
        </p:txBody>
      </p:sp>
      <p:sp>
        <p:nvSpPr>
          <p:cNvPr id="10" name="Pil: pentagon 9">
            <a:extLst>
              <a:ext uri="{FF2B5EF4-FFF2-40B4-BE49-F238E27FC236}">
                <a16:creationId xmlns:a16="http://schemas.microsoft.com/office/drawing/2014/main" id="{2A682735-7CAB-5B97-64E4-1261A20477A5}"/>
              </a:ext>
            </a:extLst>
          </p:cNvPr>
          <p:cNvSpPr/>
          <p:nvPr/>
        </p:nvSpPr>
        <p:spPr>
          <a:xfrm>
            <a:off x="4943873" y="4967627"/>
            <a:ext cx="3168352" cy="536402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a-DK" dirty="0"/>
              <a:t>Samle tilsagn fra de lokale</a:t>
            </a:r>
          </a:p>
        </p:txBody>
      </p:sp>
      <p:sp>
        <p:nvSpPr>
          <p:cNvPr id="11" name="Pil: pentagon 10">
            <a:extLst>
              <a:ext uri="{FF2B5EF4-FFF2-40B4-BE49-F238E27FC236}">
                <a16:creationId xmlns:a16="http://schemas.microsoft.com/office/drawing/2014/main" id="{3FE61E6E-83C8-9C42-FFE7-C30F79817448}"/>
              </a:ext>
            </a:extLst>
          </p:cNvPr>
          <p:cNvSpPr/>
          <p:nvPr/>
        </p:nvSpPr>
        <p:spPr>
          <a:xfrm>
            <a:off x="5735961" y="5665159"/>
            <a:ext cx="3024336" cy="536403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da-DK" dirty="0"/>
              <a:t>Finansieringsmodel</a:t>
            </a:r>
          </a:p>
        </p:txBody>
      </p:sp>
      <p:pic>
        <p:nvPicPr>
          <p:cNvPr id="12" name="Pladsholder til indhold 11" descr="Et billede, der indeholder udendørs, røg">
            <a:extLst>
              <a:ext uri="{FF2B5EF4-FFF2-40B4-BE49-F238E27FC236}">
                <a16:creationId xmlns:a16="http://schemas.microsoft.com/office/drawing/2014/main" id="{DA0293F7-D052-6FC1-60BE-618535683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7337" y="2057984"/>
            <a:ext cx="4352925" cy="4352925"/>
          </a:xfrm>
          <a:prstGeom prst="rect">
            <a:avLst/>
          </a:prstGeom>
        </p:spPr>
      </p:pic>
      <p:pic>
        <p:nvPicPr>
          <p:cNvPr id="13" name="Billede 12" descr="Et billede, der indeholder indendørs, mur, møbel, person&#10;&#10;Automatisk genereret beskrivelse">
            <a:extLst>
              <a:ext uri="{FF2B5EF4-FFF2-40B4-BE49-F238E27FC236}">
                <a16:creationId xmlns:a16="http://schemas.microsoft.com/office/drawing/2014/main" id="{AA3B2630-E27C-5A0E-B1C6-DCDCEAED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5" y="3977131"/>
            <a:ext cx="3263234" cy="2447426"/>
          </a:xfrm>
          <a:prstGeom prst="rect">
            <a:avLst/>
          </a:prstGeom>
        </p:spPr>
      </p:pic>
      <p:sp>
        <p:nvSpPr>
          <p:cNvPr id="3" name="Pil: pentagon 2">
            <a:extLst>
              <a:ext uri="{FF2B5EF4-FFF2-40B4-BE49-F238E27FC236}">
                <a16:creationId xmlns:a16="http://schemas.microsoft.com/office/drawing/2014/main" id="{7753625F-F24D-A442-06E5-B72A5A1D1759}"/>
              </a:ext>
            </a:extLst>
          </p:cNvPr>
          <p:cNvSpPr/>
          <p:nvPr/>
        </p:nvSpPr>
        <p:spPr>
          <a:xfrm>
            <a:off x="984860" y="1722520"/>
            <a:ext cx="3485262" cy="511519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Start en lokal arbejdsgruppe</a:t>
            </a:r>
          </a:p>
        </p:txBody>
      </p:sp>
    </p:spTree>
    <p:extLst>
      <p:ext uri="{BB962C8B-B14F-4D97-AF65-F5344CB8AC3E}">
        <p14:creationId xmlns:p14="http://schemas.microsoft.com/office/powerpoint/2010/main" val="304881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DA7EC-0A8D-3256-D0F9-A2E71B35A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Termonet screening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2212BB-8CB1-5BC2-4267-E781206E5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sz="2200" dirty="0">
                <a:ea typeface="Calibri" panose="020F0502020204030204" pitchFamily="34" charset="0"/>
              </a:rPr>
              <a:t>K</a:t>
            </a:r>
            <a:r>
              <a:rPr lang="da-DK" sz="2200" dirty="0">
                <a:effectLst/>
                <a:ea typeface="Calibri" panose="020F0502020204030204" pitchFamily="34" charset="0"/>
              </a:rPr>
              <a:t>ortlægning af de bruger- og selskabsøkonomiske omkostninger ved etablering og drift af et termonet, samt alternativerne, i en specifik landsby eller byområde</a:t>
            </a:r>
          </a:p>
          <a:p>
            <a:pPr>
              <a:lnSpc>
                <a:spcPct val="150000"/>
              </a:lnSpc>
            </a:pPr>
            <a:r>
              <a:rPr lang="da-DK" sz="2200" dirty="0"/>
              <a:t>Kortlægning af nuværende energiforbrug og opvarmningskilder </a:t>
            </a:r>
          </a:p>
          <a:p>
            <a:pPr>
              <a:lnSpc>
                <a:spcPct val="150000"/>
              </a:lnSpc>
            </a:pPr>
            <a:r>
              <a:rPr lang="da-DK" sz="2200" dirty="0"/>
              <a:t>Arealkortlægning - §3-beskyttet natur, IV-arter, fredede områder, kirkebyggelinjer og vandforsyning mm.</a:t>
            </a:r>
          </a:p>
          <a:p>
            <a:pPr>
              <a:lnSpc>
                <a:spcPct val="150000"/>
              </a:lnSpc>
            </a:pPr>
            <a:r>
              <a:rPr lang="da-DK" sz="2200" dirty="0"/>
              <a:t>Kortlægning af hovedledningsnet, stikledninger, alternative varmekilder og ca. antal lodrette boringer</a:t>
            </a:r>
          </a:p>
          <a:p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93668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601FE-E95A-36F6-05BB-BBAB2574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Mere info?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CDD565-9560-6243-F57E-630E15A76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Foreningen Termonet Danmark – gratis for kommuner</a:t>
            </a:r>
          </a:p>
          <a:p>
            <a:endParaRPr lang="da-DK" dirty="0"/>
          </a:p>
          <a:p>
            <a:r>
              <a:rPr lang="da-DK" dirty="0"/>
              <a:t>Termonet Håndbogen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Kommunen</a:t>
            </a:r>
          </a:p>
          <a:p>
            <a:endParaRPr lang="da-DK" dirty="0"/>
          </a:p>
          <a:p>
            <a:r>
              <a:rPr lang="da-DK"/>
              <a:t>Gate 21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963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32543-B14E-43CB-8B4D-5F95F057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fællesløsninger?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1685DC-5F9B-448B-8AF2-6A1CB15F0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35" y="1600201"/>
            <a:ext cx="4800533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2000" dirty="0"/>
              <a:t>Husejer</a:t>
            </a:r>
          </a:p>
          <a:p>
            <a:pPr lvl="1"/>
            <a:r>
              <a:rPr lang="da-DK" sz="1600" dirty="0"/>
              <a:t>Fælles drift</a:t>
            </a:r>
          </a:p>
          <a:p>
            <a:pPr lvl="1"/>
            <a:r>
              <a:rPr lang="da-DK" sz="1600" dirty="0"/>
              <a:t>Ingen støj</a:t>
            </a:r>
          </a:p>
          <a:p>
            <a:pPr lvl="1"/>
            <a:r>
              <a:rPr lang="da-DK" sz="1600" dirty="0"/>
              <a:t>Billigt at tilslutte sig</a:t>
            </a:r>
          </a:p>
          <a:p>
            <a:pPr lvl="1"/>
            <a:endParaRPr lang="da-DK" sz="2000" dirty="0"/>
          </a:p>
          <a:p>
            <a:r>
              <a:rPr lang="da-DK" sz="2000" dirty="0">
                <a:latin typeface="Arial"/>
                <a:cs typeface="Arial"/>
              </a:rPr>
              <a:t>Etablering</a:t>
            </a:r>
          </a:p>
          <a:p>
            <a:pPr lvl="1"/>
            <a:r>
              <a:rPr lang="da-DK" sz="1600" dirty="0">
                <a:latin typeface="Arial"/>
                <a:cs typeface="Arial"/>
              </a:rPr>
              <a:t>Kræver ikke høj tilslutningsgrad</a:t>
            </a:r>
          </a:p>
          <a:p>
            <a:pPr lvl="1"/>
            <a:r>
              <a:rPr lang="da-DK" sz="1600" dirty="0"/>
              <a:t>Fælles indkøb = besparelser</a:t>
            </a:r>
          </a:p>
          <a:p>
            <a:pPr lvl="1"/>
            <a:r>
              <a:rPr lang="da-DK" sz="1600" dirty="0"/>
              <a:t>Mange varmekilder og ”lager”</a:t>
            </a:r>
          </a:p>
          <a:p>
            <a:pPr marL="457200" lvl="1" indent="0">
              <a:buNone/>
            </a:pPr>
            <a:endParaRPr lang="da-DK" sz="2000" dirty="0"/>
          </a:p>
          <a:p>
            <a:r>
              <a:rPr lang="da-DK" sz="2000" dirty="0"/>
              <a:t>System</a:t>
            </a:r>
          </a:p>
          <a:p>
            <a:pPr lvl="1"/>
            <a:r>
              <a:rPr lang="da-DK" sz="1600" dirty="0"/>
              <a:t>Elektrificering af varmesystemet</a:t>
            </a:r>
          </a:p>
          <a:p>
            <a:pPr lvl="1"/>
            <a:r>
              <a:rPr lang="da-DK" sz="1600" dirty="0"/>
              <a:t>Bidrag til et fleksibelt energisystem</a:t>
            </a:r>
          </a:p>
        </p:txBody>
      </p:sp>
      <p:pic>
        <p:nvPicPr>
          <p:cNvPr id="9" name="Grafik 8" descr="Sparegris med massiv udfyldning">
            <a:extLst>
              <a:ext uri="{FF2B5EF4-FFF2-40B4-BE49-F238E27FC236}">
                <a16:creationId xmlns:a16="http://schemas.microsoft.com/office/drawing/2014/main" id="{EE966BFC-2AC0-A637-837B-C2CF5D67D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6160" y="3819788"/>
            <a:ext cx="2443199" cy="2443199"/>
          </a:xfrm>
          <a:prstGeom prst="rect">
            <a:avLst/>
          </a:prstGeom>
        </p:spPr>
      </p:pic>
      <p:pic>
        <p:nvPicPr>
          <p:cNvPr id="11" name="Grafik 10" descr="Dobbelttrykbevægelse med massiv udfyldning">
            <a:extLst>
              <a:ext uri="{FF2B5EF4-FFF2-40B4-BE49-F238E27FC236}">
                <a16:creationId xmlns:a16="http://schemas.microsoft.com/office/drawing/2014/main" id="{C0B9B028-71CC-FFB3-2BC5-E5A1CFA6B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0016" y="1417638"/>
            <a:ext cx="2160240" cy="2160240"/>
          </a:xfrm>
          <a:prstGeom prst="rect">
            <a:avLst/>
          </a:prstGeom>
        </p:spPr>
      </p:pic>
      <p:pic>
        <p:nvPicPr>
          <p:cNvPr id="13" name="Grafik 12" descr="Døv med massiv udfyldning">
            <a:extLst>
              <a:ext uri="{FF2B5EF4-FFF2-40B4-BE49-F238E27FC236}">
                <a16:creationId xmlns:a16="http://schemas.microsoft.com/office/drawing/2014/main" id="{78DA7110-CA77-0445-E76B-913672B05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4351" y="2132856"/>
            <a:ext cx="2357251" cy="23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7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FEC8-4226-4833-A3C8-31007D89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et termonet?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AF8983E-F9E3-A3D3-524C-41D405AD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4A724BA-69B9-7AF8-F11F-4D5B5024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70" y="1556792"/>
            <a:ext cx="9247108" cy="461022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C195781-9F72-631B-86C5-7E80CD83494C}"/>
              </a:ext>
            </a:extLst>
          </p:cNvPr>
          <p:cNvSpPr txBox="1"/>
          <p:nvPr/>
        </p:nvSpPr>
        <p:spPr>
          <a:xfrm>
            <a:off x="5735960" y="160020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Termonet</a:t>
            </a:r>
          </a:p>
        </p:txBody>
      </p:sp>
    </p:spTree>
    <p:extLst>
      <p:ext uri="{BB962C8B-B14F-4D97-AF65-F5344CB8AC3E}">
        <p14:creationId xmlns:p14="http://schemas.microsoft.com/office/powerpoint/2010/main" val="43654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BD753-430C-4B2D-93B0-B5A04414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17" y="-23366"/>
            <a:ext cx="9217024" cy="1330104"/>
          </a:xfrm>
        </p:spPr>
        <p:txBody>
          <a:bodyPr>
            <a:norm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Løsninger</a:t>
            </a:r>
            <a:b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2 Fælles varme modeller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EC4B2AA-60A1-414A-9C7B-11ED3C86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915" y="1179173"/>
            <a:ext cx="4576094" cy="443711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E0A6173-FE82-47C2-9E4A-13EF04B9C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948" y="3053794"/>
            <a:ext cx="4357634" cy="2775431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8768A2D7-F4A4-80AD-8780-699ACF771192}"/>
              </a:ext>
            </a:extLst>
          </p:cNvPr>
          <p:cNvCxnSpPr>
            <a:cxnSpLocks/>
          </p:cNvCxnSpPr>
          <p:nvPr/>
        </p:nvCxnSpPr>
        <p:spPr>
          <a:xfrm>
            <a:off x="9051729" y="4000356"/>
            <a:ext cx="9785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96394787-BF3B-BD83-2356-97A74F8F23EC}"/>
              </a:ext>
            </a:extLst>
          </p:cNvPr>
          <p:cNvSpPr/>
          <p:nvPr/>
        </p:nvSpPr>
        <p:spPr>
          <a:xfrm>
            <a:off x="6909053" y="3604312"/>
            <a:ext cx="86409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B9B1425-EAE9-D9DF-01BA-5147E92425D7}"/>
              </a:ext>
            </a:extLst>
          </p:cNvPr>
          <p:cNvSpPr txBox="1"/>
          <p:nvPr/>
        </p:nvSpPr>
        <p:spPr>
          <a:xfrm>
            <a:off x="6973282" y="3857752"/>
            <a:ext cx="735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b="1"/>
              <a:t>Varmekilde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C22156E-C0F0-6FE9-01F2-47ACB4C9697A}"/>
              </a:ext>
            </a:extLst>
          </p:cNvPr>
          <p:cNvCxnSpPr>
            <a:cxnSpLocks/>
          </p:cNvCxnSpPr>
          <p:nvPr/>
        </p:nvCxnSpPr>
        <p:spPr>
          <a:xfrm flipV="1">
            <a:off x="10030276" y="3208444"/>
            <a:ext cx="907617" cy="7919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BE89F2B-2780-B6E4-C386-FFDB00128E93}"/>
              </a:ext>
            </a:extLst>
          </p:cNvPr>
          <p:cNvCxnSpPr>
            <a:cxnSpLocks/>
          </p:cNvCxnSpPr>
          <p:nvPr/>
        </p:nvCxnSpPr>
        <p:spPr>
          <a:xfrm flipV="1">
            <a:off x="10073797" y="3676320"/>
            <a:ext cx="865749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2868593-FE83-0712-8BC3-56A29B509C1F}"/>
              </a:ext>
            </a:extLst>
          </p:cNvPr>
          <p:cNvCxnSpPr>
            <a:cxnSpLocks/>
          </p:cNvCxnSpPr>
          <p:nvPr/>
        </p:nvCxnSpPr>
        <p:spPr>
          <a:xfrm>
            <a:off x="10059841" y="4000356"/>
            <a:ext cx="843388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C37C448-263B-F457-719C-9FF0DE00AAC5}"/>
              </a:ext>
            </a:extLst>
          </p:cNvPr>
          <p:cNvCxnSpPr>
            <a:cxnSpLocks/>
          </p:cNvCxnSpPr>
          <p:nvPr/>
        </p:nvCxnSpPr>
        <p:spPr>
          <a:xfrm>
            <a:off x="10030276" y="4000356"/>
            <a:ext cx="907617" cy="900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" name="Billede 28">
            <a:extLst>
              <a:ext uri="{FF2B5EF4-FFF2-40B4-BE49-F238E27FC236}">
                <a16:creationId xmlns:a16="http://schemas.microsoft.com/office/drawing/2014/main" id="{4DE0DA63-7DBE-F93B-8C86-6FE776625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8691" y="2617812"/>
            <a:ext cx="571580" cy="590632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CF0DD199-7830-1C0C-B45F-6FA2CB1BD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670" y="3302292"/>
            <a:ext cx="571580" cy="590632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37408F4D-1C58-33DF-DC5D-C208C1F76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323" y="3934575"/>
            <a:ext cx="571580" cy="590632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E7C64386-5DB8-6F6E-CEA3-1EDCCE88B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701" y="4605140"/>
            <a:ext cx="571580" cy="590632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0F97844A-46C1-2F33-6E91-572A34B9A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228" y="3432764"/>
            <a:ext cx="978547" cy="1048444"/>
          </a:xfrm>
          <a:prstGeom prst="rect">
            <a:avLst/>
          </a:prstGeom>
        </p:spPr>
      </p:pic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104B9043-138B-A25F-C1BD-F1829E46098B}"/>
              </a:ext>
            </a:extLst>
          </p:cNvPr>
          <p:cNvCxnSpPr>
            <a:cxnSpLocks/>
          </p:cNvCxnSpPr>
          <p:nvPr/>
        </p:nvCxnSpPr>
        <p:spPr>
          <a:xfrm>
            <a:off x="7773149" y="3965474"/>
            <a:ext cx="432126" cy="0"/>
          </a:xfrm>
          <a:prstGeom prst="line">
            <a:avLst/>
          </a:prstGeom>
          <a:ln w="76200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 descr="Forside">
            <a:extLst>
              <a:ext uri="{FF2B5EF4-FFF2-40B4-BE49-F238E27FC236}">
                <a16:creationId xmlns:a16="http://schemas.microsoft.com/office/drawing/2014/main" id="{E3EEABF0-E5A0-2C88-AACC-6EDD3C1A6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9" t="60860"/>
          <a:stretch/>
        </p:blipFill>
        <p:spPr bwMode="auto">
          <a:xfrm>
            <a:off x="369998" y="1338576"/>
            <a:ext cx="593993" cy="4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F6687F2-3BA9-DB0D-E328-EB1AA00FF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161" y="3604400"/>
            <a:ext cx="676369" cy="1552792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8EA3C09B-D22E-3455-6295-2D1527E14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38" y="2034477"/>
            <a:ext cx="704948" cy="1019317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C8A248D0-27DF-82CB-7B2F-7AF348B8D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99" y="5322496"/>
            <a:ext cx="828791" cy="93358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CB74A963-9EBE-B858-52EF-1FD607A2306B}"/>
              </a:ext>
            </a:extLst>
          </p:cNvPr>
          <p:cNvSpPr txBox="1"/>
          <p:nvPr/>
        </p:nvSpPr>
        <p:spPr>
          <a:xfrm>
            <a:off x="3512969" y="2368583"/>
            <a:ext cx="1094542" cy="868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486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78080-8E8D-5AD7-21A1-771624916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skal eje termonettet?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8D3501-66AF-46ED-D52B-8B10266F4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Forsyningsselskaberne</a:t>
            </a:r>
          </a:p>
          <a:p>
            <a:endParaRPr lang="da-DK" sz="2400" dirty="0"/>
          </a:p>
          <a:p>
            <a:r>
              <a:rPr lang="da-DK" sz="2400" dirty="0"/>
              <a:t>AMBA + drift af forsyningsselskab</a:t>
            </a:r>
          </a:p>
          <a:p>
            <a:endParaRPr lang="da-DK" sz="2400" dirty="0"/>
          </a:p>
          <a:p>
            <a:r>
              <a:rPr lang="da-DK" sz="2400" dirty="0"/>
              <a:t>AMBA med egen drift</a:t>
            </a:r>
          </a:p>
          <a:p>
            <a:endParaRPr lang="da-DK" sz="2400" dirty="0"/>
          </a:p>
          <a:p>
            <a:r>
              <a:rPr lang="da-DK" sz="2400" dirty="0"/>
              <a:t>Fælles AMBA i kommunen eller regionen som er økonomisk adskilt, men har fælles drift og administration</a:t>
            </a:r>
          </a:p>
          <a:p>
            <a:endParaRPr lang="da-DK" sz="2400" dirty="0"/>
          </a:p>
          <a:p>
            <a:r>
              <a:rPr lang="da-DK" sz="2400" dirty="0"/>
              <a:t>Fælles eje mellem naboer (under 250 kW) </a:t>
            </a:r>
          </a:p>
          <a:p>
            <a:endParaRPr lang="da-DK" sz="2800" dirty="0"/>
          </a:p>
          <a:p>
            <a:endParaRPr lang="da-DK" sz="24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321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0A1E2-2FE6-9E78-E91A-C6F14F2F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Projektområde Vridsløsemagle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F34D66B-6C34-848F-12C5-83B76CE99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88" y="1177748"/>
            <a:ext cx="8669028" cy="4948415"/>
          </a:xfrm>
        </p:spPr>
      </p:pic>
    </p:spTree>
    <p:extLst>
      <p:ext uri="{BB962C8B-B14F-4D97-AF65-F5344CB8AC3E}">
        <p14:creationId xmlns:p14="http://schemas.microsoft.com/office/powerpoint/2010/main" val="342373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2992B3D1-5316-E2A5-9BBE-E1BF442EA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sky, udendørs&#10;&#10;Automatisk genereret beskrivelse">
            <a:extLst>
              <a:ext uri="{FF2B5EF4-FFF2-40B4-BE49-F238E27FC236}">
                <a16:creationId xmlns:a16="http://schemas.microsoft.com/office/drawing/2014/main" id="{8C07B20A-0B68-D84B-6EB4-121B2BB06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jord, rød, landbrugsmaskine, skovl&#10;&#10;Automatisk genereret beskrivelse">
            <a:extLst>
              <a:ext uri="{FF2B5EF4-FFF2-40B4-BE49-F238E27FC236}">
                <a16:creationId xmlns:a16="http://schemas.microsoft.com/office/drawing/2014/main" id="{F46E2025-A28C-CE5A-0D1D-CBC799984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43299"/>
      </p:ext>
    </p:extLst>
  </p:cSld>
  <p:clrMapOvr>
    <a:masterClrMapping/>
  </p:clrMapOvr>
</p:sld>
</file>

<file path=ppt/theme/theme1.xml><?xml version="1.0" encoding="utf-8"?>
<a:theme xmlns:a="http://schemas.openxmlformats.org/drawingml/2006/main" name="Gate 21 PP skabelon med billede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d52b4523-be93-48ba-bc9b-e9cc181517d0" xsi:nil="true"/>
    <TaxKeywordTaxHTField xmlns="d52b4523-be93-48ba-bc9b-e9cc181517d0">
      <Terms xmlns="http://schemas.microsoft.com/office/infopath/2007/PartnerControls"/>
    </TaxKeywordTaxHTField>
    <lcf76f155ced4ddcb4097134ff3c332f xmlns="972c847a-b6da-49e2-bd84-96870542d96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F27EE54505894F8949877424BE53BC" ma:contentTypeVersion="20" ma:contentTypeDescription="Opret et nyt dokument." ma:contentTypeScope="" ma:versionID="4bb182135fd2619208747bddb2600812">
  <xsd:schema xmlns:xsd="http://www.w3.org/2001/XMLSchema" xmlns:xs="http://www.w3.org/2001/XMLSchema" xmlns:p="http://schemas.microsoft.com/office/2006/metadata/properties" xmlns:ns1="http://schemas.microsoft.com/sharepoint/v3" xmlns:ns2="972c847a-b6da-49e2-bd84-96870542d961" xmlns:ns3="d52b4523-be93-48ba-bc9b-e9cc181517d0" targetNamespace="http://schemas.microsoft.com/office/2006/metadata/properties" ma:root="true" ma:fieldsID="b3df80223624a2eefce688b26c78ce7e" ns1:_="" ns2:_="" ns3:_="">
    <xsd:import namespace="http://schemas.microsoft.com/sharepoint/v3"/>
    <xsd:import namespace="972c847a-b6da-49e2-bd84-96870542d961"/>
    <xsd:import namespace="d52b4523-be93-48ba-bc9b-e9cc181517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c847a-b6da-49e2-bd84-96870542d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Billedmærker" ma:readOnly="false" ma:fieldId="{5cf76f15-5ced-4ddc-b409-7134ff3c332f}" ma:taxonomyMulti="true" ma:sspId="bb0b1ba4-d4a1-4e05-9ed3-357bd95cdb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b4523-be93-48ba-bc9b-e9cc181517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Virksomhedsnøgleord" ma:fieldId="{23f27201-bee3-471e-b2e7-b64fd8b7ca38}" ma:taxonomyMulti="true" ma:sspId="bb0b1ba4-d4a1-4e05-9ed3-357bd95cdb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5669f694-c9e3-4685-93d6-4a40538d8f94}" ma:internalName="TaxCatchAll" ma:showField="CatchAllData" ma:web="d52b4523-be93-48ba-bc9b-e9cc181517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ED29B8-EAF1-4EF2-8A21-8CFBA9F7C6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1CB115-F879-405E-9B9F-F4A0ED699BD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972c847a-b6da-49e2-bd84-96870542d961"/>
    <ds:schemaRef ds:uri="d52b4523-be93-48ba-bc9b-e9cc181517d0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BB7E78-CF37-4240-AB63-BB7D6AE4D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72c847a-b6da-49e2-bd84-96870542d961"/>
    <ds:schemaRef ds:uri="d52b4523-be93-48ba-bc9b-e9cc181517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Gate 21 PP skabelon med billede</Template>
  <TotalTime>7934</TotalTime>
  <Words>260</Words>
  <Application>Microsoft Office PowerPoint</Application>
  <PresentationFormat>Widescreen</PresentationFormat>
  <Paragraphs>61</Paragraphs>
  <Slides>14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Lato</vt:lpstr>
      <vt:lpstr>MarkPro</vt:lpstr>
      <vt:lpstr>Gate 21 PP skabelon med billede</vt:lpstr>
      <vt:lpstr>Termonet Fælles varmeløsning udenfor de traditionelle fjernvarmeområder</vt:lpstr>
      <vt:lpstr>Hvorfor fællesløsninger?</vt:lpstr>
      <vt:lpstr>Hvad er et termonet? </vt:lpstr>
      <vt:lpstr>Løsninger 2 Fælles varme modeller</vt:lpstr>
      <vt:lpstr>Hvem skal eje termonettet?</vt:lpstr>
      <vt:lpstr>Projektområde Vridsløsemagle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Processen i landsbyen</vt:lpstr>
      <vt:lpstr>Termonet screening </vt:lpstr>
      <vt:lpstr>Mere info?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Windows User</dc:creator>
  <cp:lastModifiedBy>Nina Bruus Nielsen</cp:lastModifiedBy>
  <cp:revision>457</cp:revision>
  <cp:lastPrinted>2015-03-23T11:00:18Z</cp:lastPrinted>
  <dcterms:created xsi:type="dcterms:W3CDTF">2014-02-03T19:29:23Z</dcterms:created>
  <dcterms:modified xsi:type="dcterms:W3CDTF">2023-10-04T08:56:29Z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0x0101004BF27EE54505894F8949877424BE53BC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