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3.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42" r:id="rId5"/>
  </p:sldMasterIdLst>
  <p:notesMasterIdLst>
    <p:notesMasterId r:id="rId49"/>
  </p:notesMasterIdLst>
  <p:sldIdLst>
    <p:sldId id="1671" r:id="rId6"/>
    <p:sldId id="1591" r:id="rId7"/>
    <p:sldId id="331" r:id="rId8"/>
    <p:sldId id="1593" r:id="rId9"/>
    <p:sldId id="1672" r:id="rId10"/>
    <p:sldId id="1673" r:id="rId11"/>
    <p:sldId id="1674" r:id="rId12"/>
    <p:sldId id="1675" r:id="rId13"/>
    <p:sldId id="1676" r:id="rId14"/>
    <p:sldId id="1677" r:id="rId15"/>
    <p:sldId id="1679" r:id="rId16"/>
    <p:sldId id="1652" r:id="rId17"/>
    <p:sldId id="1649" r:id="rId18"/>
    <p:sldId id="1670" r:id="rId19"/>
    <p:sldId id="1599" r:id="rId20"/>
    <p:sldId id="1600" r:id="rId21"/>
    <p:sldId id="1636" r:id="rId22"/>
    <p:sldId id="1680" r:id="rId23"/>
    <p:sldId id="1602" r:id="rId24"/>
    <p:sldId id="1638" r:id="rId25"/>
    <p:sldId id="1606" r:id="rId26"/>
    <p:sldId id="1607" r:id="rId27"/>
    <p:sldId id="1608" r:id="rId28"/>
    <p:sldId id="1639" r:id="rId29"/>
    <p:sldId id="1644" r:id="rId30"/>
    <p:sldId id="1662" r:id="rId31"/>
    <p:sldId id="1610" r:id="rId32"/>
    <p:sldId id="1683" r:id="rId33"/>
    <p:sldId id="1668" r:id="rId34"/>
    <p:sldId id="1681" r:id="rId35"/>
    <p:sldId id="1612" r:id="rId36"/>
    <p:sldId id="1613" r:id="rId37"/>
    <p:sldId id="1614" r:id="rId38"/>
    <p:sldId id="1686" r:id="rId39"/>
    <p:sldId id="1687" r:id="rId40"/>
    <p:sldId id="320" r:id="rId41"/>
    <p:sldId id="339" r:id="rId42"/>
    <p:sldId id="1633" r:id="rId43"/>
    <p:sldId id="1664" r:id="rId44"/>
    <p:sldId id="1665" r:id="rId45"/>
    <p:sldId id="1666" r:id="rId46"/>
    <p:sldId id="1624" r:id="rId47"/>
    <p:sldId id="1682" r:id="rId48"/>
  </p:sldIdLst>
  <p:sldSz cx="9144000" cy="5143500" type="screen16x9"/>
  <p:notesSz cx="6797675" cy="9928225"/>
  <p:defaultTextStyle>
    <a:defPPr>
      <a:defRPr lang="da-DK"/>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 Charlott Nielsen | Viegand Maagøe" initials="AC" lastIdx="10" clrIdx="6">
    <p:extLst>
      <p:ext uri="{19B8F6BF-5375-455C-9EA6-DF929625EA0E}">
        <p15:presenceInfo xmlns:p15="http://schemas.microsoft.com/office/powerpoint/2012/main" userId="S::ani@viegandmaagoe.dk::ea23de5d-20b0-4850-aa06-05c8acc4948c" providerId="AD"/>
      </p:ext>
    </p:extLst>
  </p:cmAuthor>
  <p:cmAuthor id="1" name="Amro Hajir" initials="" lastIdx="24" clrIdx="0"/>
  <p:cmAuthor id="8" name="line@transition.nu" initials="li" lastIdx="6" clrIdx="7">
    <p:extLst>
      <p:ext uri="{19B8F6BF-5375-455C-9EA6-DF929625EA0E}">
        <p15:presenceInfo xmlns:p15="http://schemas.microsoft.com/office/powerpoint/2012/main" userId="S::urn:spo:guest#line@transition.nu::" providerId="AD"/>
      </p:ext>
    </p:extLst>
  </p:cmAuthor>
  <p:cmAuthor id="2" name="Peter Martin Skov Hansen | Viegand Maagøe" initials="" lastIdx="6" clrIdx="1"/>
  <p:cmAuthor id="9" name="Amro Hajir | Viegand Maagøe" initials="AH|VM" lastIdx="15" clrIdx="8">
    <p:extLst>
      <p:ext uri="{19B8F6BF-5375-455C-9EA6-DF929625EA0E}">
        <p15:presenceInfo xmlns:p15="http://schemas.microsoft.com/office/powerpoint/2012/main" userId="S::aha@viegandmaagoe.dk::aa400421-2166-4355-8fe6-b205e8eb98a6" providerId="AD"/>
      </p:ext>
    </p:extLst>
  </p:cmAuthor>
  <p:cmAuthor id="3" name="Britt Asnæs Kattrup" initials="BAK" lastIdx="47" clrIdx="2"/>
  <p:cmAuthor id="10" name="Henrik Schütt | Viegand Maagøe" initials="HM" lastIdx="1" clrIdx="9">
    <p:extLst>
      <p:ext uri="{19B8F6BF-5375-455C-9EA6-DF929625EA0E}">
        <p15:presenceInfo xmlns:p15="http://schemas.microsoft.com/office/powerpoint/2012/main" userId="S::hsc@viegandmaagoe.dk::8eb3e86e-e2c0-4f2b-beff-b49c8c977fd5" providerId="AD"/>
      </p:ext>
    </p:extLst>
  </p:cmAuthor>
  <p:cmAuthor id="4" name="Line Nørmark (Transition)" initials="LN(" lastIdx="12" clrIdx="3"/>
  <p:cmAuthor id="5" name="Sophie Sarauw | Viegand Maagøe" initials="SS|VM" lastIdx="70" clrIdx="4">
    <p:extLst>
      <p:ext uri="{19B8F6BF-5375-455C-9EA6-DF929625EA0E}">
        <p15:presenceInfo xmlns:p15="http://schemas.microsoft.com/office/powerpoint/2012/main" userId="S::ssr@viegandmaagoe.dk::b8b6b523-76aa-4f9c-9618-d03d4feb1108" providerId="AD"/>
      </p:ext>
    </p:extLst>
  </p:cmAuthor>
  <p:cmAuthor id="6" name="Matilde Grøn Bjørneboe" initials="MGB" lastIdx="7" clrIdx="5">
    <p:extLst>
      <p:ext uri="{19B8F6BF-5375-455C-9EA6-DF929625EA0E}">
        <p15:presenceInfo xmlns:p15="http://schemas.microsoft.com/office/powerpoint/2012/main" userId="S-1-5-21-2100284113-1573851820-878952375-1820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39"/>
    <a:srgbClr val="03473A"/>
    <a:srgbClr val="E9F2FF"/>
    <a:srgbClr val="F8F2E0"/>
    <a:srgbClr val="12565D"/>
    <a:srgbClr val="D1DCEE"/>
    <a:srgbClr val="E5EDFA"/>
    <a:srgbClr val="D2F1FF"/>
    <a:srgbClr val="0E828E"/>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30"/>
    <p:restoredTop sz="94674"/>
  </p:normalViewPr>
  <p:slideViewPr>
    <p:cSldViewPr snapToGrid="0">
      <p:cViewPr varScale="1">
        <p:scale>
          <a:sx n="139" d="100"/>
          <a:sy n="139" d="100"/>
        </p:scale>
        <p:origin x="102"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3-06-20T11:25:52.527" idx="58">
    <p:pos x="10" y="10"/>
    <p:text>[@Søren Steensen  Viegand Maagøe] Vil du se på noget grafisk her?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3-06-20T11:28:38.311" idx="59">
    <p:pos x="2719" y="1573"/>
    <p:text>Altså skrotningspuljen osv.?</p:text>
    <p:extLst>
      <p:ext uri="{C676402C-5697-4E1C-873F-D02D1690AC5C}">
        <p15:threadingInfo xmlns:p15="http://schemas.microsoft.com/office/powerpoint/2012/main" timeZoneBias="-120"/>
      </p:ext>
    </p:extLst>
  </p:cm>
  <p:cm authorId="5" dt="2023-06-20T11:29:12.609" idx="60">
    <p:pos x="2719" y="1669"/>
    <p:text>Skal vi tilføje noget med tilskud fra Varmepumpepuljen? Både her og ved jordvarme</p:text>
    <p:extLst>
      <p:ext uri="{C676402C-5697-4E1C-873F-D02D1690AC5C}">
        <p15:threadingInfo xmlns:p15="http://schemas.microsoft.com/office/powerpoint/2012/main" timeZoneBias="-120">
          <p15:parentCm authorId="5" idx="59"/>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9" dt="2023-05-17T10:02:09.651" idx="3">
    <p:pos x="10" y="10"/>
    <p:text>Overvejer at slette første udsagn i venstre kolonne</p:text>
    <p:extLst>
      <p:ext uri="{C676402C-5697-4E1C-873F-D02D1690AC5C}">
        <p15:threadingInfo xmlns:p15="http://schemas.microsoft.com/office/powerpoint/2012/main" timeZoneBias="-120"/>
      </p:ext>
    </p:extLst>
  </p:cm>
  <p:cm authorId="5" dt="2023-06-20T11:39:50.400" idx="66">
    <p:pos x="10" y="106"/>
    <p:text>Eller ring rundt om de to yderste, da det kun er dem, der er relevante her?</p:text>
    <p:extLst>
      <p:ext uri="{C676402C-5697-4E1C-873F-D02D1690AC5C}">
        <p15:threadingInfo xmlns:p15="http://schemas.microsoft.com/office/powerpoint/2012/main" timeZoneBias="-120">
          <p15:parentCm authorId="9" idx="3"/>
        </p15:threadingInfo>
      </p:ext>
    </p:extLst>
  </p:cm>
  <p:cm authorId="9" dt="2023-06-20T05:29:03.925" idx="8">
    <p:pos x="10" y="202"/>
    <p:text>Yes</p:text>
    <p:extLst>
      <p:ext uri="{C676402C-5697-4E1C-873F-D02D1690AC5C}">
        <p15:threadingInfo xmlns:p15="http://schemas.microsoft.com/office/powerpoint/2012/main" timeZoneBias="420">
          <p15:parentCm authorId="9" idx="3"/>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9B564F34-3E49-CDC7-2132-F306323AC994}"/>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a-DK"/>
          </a:p>
        </p:txBody>
      </p:sp>
      <p:sp>
        <p:nvSpPr>
          <p:cNvPr id="3" name="Pladsholder til dato 2">
            <a:extLst>
              <a:ext uri="{FF2B5EF4-FFF2-40B4-BE49-F238E27FC236}">
                <a16:creationId xmlns:a16="http://schemas.microsoft.com/office/drawing/2014/main" id="{648741B1-F760-45D4-B2D8-E0DF8DA55EA9}"/>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7DEBCB3-690C-5B43-85A0-53412A9C5306}" type="datetimeFigureOut">
              <a:rPr lang="da-DK"/>
              <a:pPr>
                <a:defRPr/>
              </a:pPr>
              <a:t>04-10-2023</a:t>
            </a:fld>
            <a:endParaRPr lang="da-DK"/>
          </a:p>
        </p:txBody>
      </p:sp>
      <p:sp>
        <p:nvSpPr>
          <p:cNvPr id="4" name="Pladsholder til slidebillede 3">
            <a:extLst>
              <a:ext uri="{FF2B5EF4-FFF2-40B4-BE49-F238E27FC236}">
                <a16:creationId xmlns:a16="http://schemas.microsoft.com/office/drawing/2014/main" id="{84FFA323-1094-0A20-B124-D40CDFF9E207}"/>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a:extLst>
              <a:ext uri="{FF2B5EF4-FFF2-40B4-BE49-F238E27FC236}">
                <a16:creationId xmlns:a16="http://schemas.microsoft.com/office/drawing/2014/main" id="{66529CBF-EB8A-5D35-8DB9-7383CA28A4E7}"/>
              </a:ext>
            </a:extLst>
          </p:cNvPr>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a:extLst>
              <a:ext uri="{FF2B5EF4-FFF2-40B4-BE49-F238E27FC236}">
                <a16:creationId xmlns:a16="http://schemas.microsoft.com/office/drawing/2014/main" id="{AB937D18-4947-B9F9-CE7D-A56DB4EF5737}"/>
              </a:ext>
            </a:extLst>
          </p:cNvPr>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a-DK"/>
          </a:p>
        </p:txBody>
      </p:sp>
      <p:sp>
        <p:nvSpPr>
          <p:cNvPr id="7" name="Pladsholder til slidenummer 6">
            <a:extLst>
              <a:ext uri="{FF2B5EF4-FFF2-40B4-BE49-F238E27FC236}">
                <a16:creationId xmlns:a16="http://schemas.microsoft.com/office/drawing/2014/main" id="{A3199EA2-C972-A519-3AA2-3184FCD5F311}"/>
              </a:ext>
            </a:extLst>
          </p:cNvPr>
          <p:cNvSpPr>
            <a:spLocks noGrp="1"/>
          </p:cNvSpPr>
          <p:nvPr>
            <p:ph type="sldNum" sz="quarter" idx="5"/>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1AB01EF-5B5F-8741-A57C-8268E1C24A90}" type="slidenum">
              <a:rPr lang="da-DK" altLang="da-DK"/>
              <a:pPr>
                <a:defRPr/>
              </a:pPr>
              <a:t>‹nr.›</a:t>
            </a:fld>
            <a:endParaRPr lang="da-DK" alt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dsholder til slidebillede 1">
            <a:extLst>
              <a:ext uri="{FF2B5EF4-FFF2-40B4-BE49-F238E27FC236}">
                <a16:creationId xmlns:a16="http://schemas.microsoft.com/office/drawing/2014/main" id="{254D1C5E-AF84-635B-F9D3-BA32ABB8B2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ladsholder til noter 2">
            <a:extLst>
              <a:ext uri="{FF2B5EF4-FFF2-40B4-BE49-F238E27FC236}">
                <a16:creationId xmlns:a16="http://schemas.microsoft.com/office/drawing/2014/main" id="{99558269-963B-5878-299F-30F646BBC9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a:p>
        </p:txBody>
      </p:sp>
      <p:sp>
        <p:nvSpPr>
          <p:cNvPr id="13316" name="Pladsholder til slidenummer 3">
            <a:extLst>
              <a:ext uri="{FF2B5EF4-FFF2-40B4-BE49-F238E27FC236}">
                <a16:creationId xmlns:a16="http://schemas.microsoft.com/office/drawing/2014/main" id="{B732B097-C348-B945-80B3-3CA7118BD8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fld id="{FA4DA503-5383-454B-951A-1DDB39C5CA28}" type="slidenum">
              <a:rPr lang="da-DK" altLang="da-DK" sz="1200"/>
              <a:pPr/>
              <a:t>1</a:t>
            </a:fld>
            <a:endParaRPr lang="da-DK" altLang="da-DK"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10</a:t>
            </a:fld>
            <a:endParaRPr lang="da-DK" altLang="da-DK"/>
          </a:p>
        </p:txBody>
      </p:sp>
    </p:spTree>
    <p:extLst>
      <p:ext uri="{BB962C8B-B14F-4D97-AF65-F5344CB8AC3E}">
        <p14:creationId xmlns:p14="http://schemas.microsoft.com/office/powerpoint/2010/main" val="419446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slidebillede 1">
            <a:extLst>
              <a:ext uri="{FF2B5EF4-FFF2-40B4-BE49-F238E27FC236}">
                <a16:creationId xmlns:a16="http://schemas.microsoft.com/office/drawing/2014/main" id="{2FC0D564-5C9F-9CCE-C310-72B9B86C60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ladsholder til noter 2">
            <a:extLst>
              <a:ext uri="{FF2B5EF4-FFF2-40B4-BE49-F238E27FC236}">
                <a16:creationId xmlns:a16="http://schemas.microsoft.com/office/drawing/2014/main" id="{A16F5163-4265-4ABA-E4ED-731B48EEE9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dirty="0"/>
          </a:p>
        </p:txBody>
      </p:sp>
      <p:sp>
        <p:nvSpPr>
          <p:cNvPr id="26628" name="Pladsholder til slidenummer 3">
            <a:extLst>
              <a:ext uri="{FF2B5EF4-FFF2-40B4-BE49-F238E27FC236}">
                <a16:creationId xmlns:a16="http://schemas.microsoft.com/office/drawing/2014/main" id="{7A918FCE-C9FC-85C7-6EF9-416F681F2B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51639C6-66D3-874A-BE3B-41BB2A8981FC}" type="slidenum">
              <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11</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4425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slidebillede 1">
            <a:extLst>
              <a:ext uri="{FF2B5EF4-FFF2-40B4-BE49-F238E27FC236}">
                <a16:creationId xmlns:a16="http://schemas.microsoft.com/office/drawing/2014/main" id="{88616C55-7130-0270-2972-D1ECA7614C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dsholder til noter 2">
            <a:extLst>
              <a:ext uri="{FF2B5EF4-FFF2-40B4-BE49-F238E27FC236}">
                <a16:creationId xmlns:a16="http://schemas.microsoft.com/office/drawing/2014/main" id="{8BC0C697-3517-0F82-FA4E-75E0986741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a:p>
        </p:txBody>
      </p:sp>
      <p:sp>
        <p:nvSpPr>
          <p:cNvPr id="28676" name="Pladsholder til slidenummer 3">
            <a:extLst>
              <a:ext uri="{FF2B5EF4-FFF2-40B4-BE49-F238E27FC236}">
                <a16:creationId xmlns:a16="http://schemas.microsoft.com/office/drawing/2014/main" id="{F0F5AFC9-EB99-1963-4D83-9FC2F2B9E1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fld id="{D2FCCFB1-5146-2E44-A01D-54CEE63AD91C}" type="slidenum">
              <a:rPr lang="da-DK" altLang="da-DK" sz="1200"/>
              <a:pPr/>
              <a:t>12</a:t>
            </a:fld>
            <a:endParaRPr lang="da-DK" altLang="da-DK" sz="1200"/>
          </a:p>
        </p:txBody>
      </p:sp>
    </p:spTree>
    <p:extLst>
      <p:ext uri="{BB962C8B-B14F-4D97-AF65-F5344CB8AC3E}">
        <p14:creationId xmlns:p14="http://schemas.microsoft.com/office/powerpoint/2010/main" val="2595851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dirty="0"/>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13</a:t>
            </a:fld>
            <a:endParaRPr lang="da-DK" altLang="da-DK"/>
          </a:p>
        </p:txBody>
      </p:sp>
    </p:spTree>
    <p:extLst>
      <p:ext uri="{BB962C8B-B14F-4D97-AF65-F5344CB8AC3E}">
        <p14:creationId xmlns:p14="http://schemas.microsoft.com/office/powerpoint/2010/main" val="330753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slidebillede 1">
            <a:extLst>
              <a:ext uri="{FF2B5EF4-FFF2-40B4-BE49-F238E27FC236}">
                <a16:creationId xmlns:a16="http://schemas.microsoft.com/office/drawing/2014/main" id="{88616C55-7130-0270-2972-D1ECA7614C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dsholder til noter 2">
            <a:extLst>
              <a:ext uri="{FF2B5EF4-FFF2-40B4-BE49-F238E27FC236}">
                <a16:creationId xmlns:a16="http://schemas.microsoft.com/office/drawing/2014/main" id="{8BC0C697-3517-0F82-FA4E-75E0986741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fontAlgn="auto" hangingPunct="1">
              <a:spcBef>
                <a:spcPts val="0"/>
              </a:spcBef>
              <a:spcAft>
                <a:spcPts val="0"/>
              </a:spcAft>
              <a:buFontTx/>
              <a:buChar char="-"/>
              <a:defRPr/>
            </a:pPr>
            <a:r>
              <a:rPr lang="da-DK"/>
              <a:t>Her er naturligvis tale om eksempler </a:t>
            </a:r>
            <a:r>
              <a:rPr lang="mr-IN"/>
              <a:t>–</a:t>
            </a:r>
            <a:r>
              <a:rPr lang="da-DK"/>
              <a:t> men det er gode retningslinjer for, hvor meget du kan spare</a:t>
            </a:r>
          </a:p>
          <a:p>
            <a:pPr marL="171450" indent="-171450" eaLnBrk="1" fontAlgn="auto" hangingPunct="1">
              <a:spcBef>
                <a:spcPts val="0"/>
              </a:spcBef>
              <a:spcAft>
                <a:spcPts val="0"/>
              </a:spcAft>
              <a:buFontTx/>
              <a:buChar char="-"/>
              <a:defRPr/>
            </a:pPr>
            <a:endParaRPr lang="da-DK"/>
          </a:p>
          <a:p>
            <a:pPr marL="171450" indent="-171450" eaLnBrk="1" fontAlgn="auto" hangingPunct="1">
              <a:spcBef>
                <a:spcPts val="0"/>
              </a:spcBef>
              <a:spcAft>
                <a:spcPts val="0"/>
              </a:spcAft>
              <a:buFontTx/>
              <a:buChar char="-"/>
              <a:defRPr/>
            </a:pPr>
            <a:r>
              <a:rPr lang="da-DK"/>
              <a:t>Find energiløsninger på SparEnergi.dk </a:t>
            </a:r>
            <a:r>
              <a:rPr lang="mr-IN"/>
              <a:t>–</a:t>
            </a:r>
            <a:r>
              <a:rPr lang="da-DK"/>
              <a:t> og regn nemt ud, hvor meget du kan spare!</a:t>
            </a:r>
          </a:p>
          <a:p>
            <a:pPr eaLnBrk="1" fontAlgn="auto" hangingPunct="1">
              <a:spcBef>
                <a:spcPts val="0"/>
              </a:spcBef>
              <a:spcAft>
                <a:spcPts val="0"/>
              </a:spcAft>
              <a:defRPr/>
            </a:pPr>
            <a:endParaRPr lang="da-DK"/>
          </a:p>
          <a:p>
            <a:pPr eaLnBrk="1" fontAlgn="auto" hangingPunct="1">
              <a:spcBef>
                <a:spcPts val="0"/>
              </a:spcBef>
              <a:spcAft>
                <a:spcPts val="0"/>
              </a:spcAft>
              <a:defRPr/>
            </a:pPr>
            <a:endParaRPr lang="da-DK"/>
          </a:p>
        </p:txBody>
      </p:sp>
      <p:sp>
        <p:nvSpPr>
          <p:cNvPr id="28676" name="Pladsholder til slidenummer 3">
            <a:extLst>
              <a:ext uri="{FF2B5EF4-FFF2-40B4-BE49-F238E27FC236}">
                <a16:creationId xmlns:a16="http://schemas.microsoft.com/office/drawing/2014/main" id="{F0F5AFC9-EB99-1963-4D83-9FC2F2B9E1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fld id="{D2FCCFB1-5146-2E44-A01D-54CEE63AD91C}" type="slidenum">
              <a:rPr lang="da-DK" altLang="da-DK" sz="1200"/>
              <a:pPr/>
              <a:t>15</a:t>
            </a:fld>
            <a:endParaRPr lang="da-DK" altLang="da-DK" sz="1200"/>
          </a:p>
        </p:txBody>
      </p:sp>
    </p:spTree>
    <p:extLst>
      <p:ext uri="{BB962C8B-B14F-4D97-AF65-F5344CB8AC3E}">
        <p14:creationId xmlns:p14="http://schemas.microsoft.com/office/powerpoint/2010/main" val="4212714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pPr>
            <a:r>
              <a:rPr lang="da-DK" altLang="da-DK"/>
              <a:t>Find energiløsninger på SparEnergi.dk </a:t>
            </a:r>
            <a:r>
              <a:rPr lang="mr-IN" altLang="da-DK"/>
              <a:t>–</a:t>
            </a:r>
            <a:r>
              <a:rPr lang="da-DK" altLang="da-DK"/>
              <a:t> og regn nemt ud, hvor meget du kan spare!</a:t>
            </a:r>
          </a:p>
          <a:p>
            <a:pPr eaLnBrk="1" hangingPunct="1">
              <a:spcBef>
                <a:spcPct val="0"/>
              </a:spcBef>
            </a:pPr>
            <a:endParaRPr lang="da-DK" altLang="da-DK"/>
          </a:p>
          <a:p>
            <a:pPr eaLnBrk="1" hangingPunct="1">
              <a:spcBef>
                <a:spcPct val="0"/>
              </a:spcBef>
            </a:pPr>
            <a:r>
              <a:rPr lang="da-DK" altLang="da-DK"/>
              <a:t>Eksempel er fra energiløsningen ”Isolering af loft”</a:t>
            </a:r>
          </a:p>
          <a:p>
            <a:endParaRPr lang="da-DK"/>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16</a:t>
            </a:fld>
            <a:endParaRPr lang="da-DK" altLang="da-DK"/>
          </a:p>
        </p:txBody>
      </p:sp>
    </p:spTree>
    <p:extLst>
      <p:ext uri="{BB962C8B-B14F-4D97-AF65-F5344CB8AC3E}">
        <p14:creationId xmlns:p14="http://schemas.microsoft.com/office/powerpoint/2010/main" val="274728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17</a:t>
            </a:fld>
            <a:endParaRPr lang="da-DK" altLang="da-DK"/>
          </a:p>
        </p:txBody>
      </p:sp>
    </p:spTree>
    <p:extLst>
      <p:ext uri="{BB962C8B-B14F-4D97-AF65-F5344CB8AC3E}">
        <p14:creationId xmlns:p14="http://schemas.microsoft.com/office/powerpoint/2010/main" val="3853153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slidebillede 1">
            <a:extLst>
              <a:ext uri="{FF2B5EF4-FFF2-40B4-BE49-F238E27FC236}">
                <a16:creationId xmlns:a16="http://schemas.microsoft.com/office/drawing/2014/main" id="{2FC0D564-5C9F-9CCE-C310-72B9B86C60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ladsholder til noter 2">
            <a:extLst>
              <a:ext uri="{FF2B5EF4-FFF2-40B4-BE49-F238E27FC236}">
                <a16:creationId xmlns:a16="http://schemas.microsoft.com/office/drawing/2014/main" id="{A16F5163-4265-4ABA-E4ED-731B48EEE9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dirty="0"/>
          </a:p>
        </p:txBody>
      </p:sp>
      <p:sp>
        <p:nvSpPr>
          <p:cNvPr id="26628" name="Pladsholder til slidenummer 3">
            <a:extLst>
              <a:ext uri="{FF2B5EF4-FFF2-40B4-BE49-F238E27FC236}">
                <a16:creationId xmlns:a16="http://schemas.microsoft.com/office/drawing/2014/main" id="{7A918FCE-C9FC-85C7-6EF9-416F681F2B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51639C6-66D3-874A-BE3B-41BB2A8981FC}" type="slidenum">
              <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18</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1202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Bemærk at priserne på varmepumper varierer rigtig meget for tiden og vi derfor ikke har eksakte tal. </a:t>
            </a:r>
          </a:p>
          <a:p>
            <a:pPr algn="l">
              <a:buFont typeface="Arial" panose="020B0604020202020204" pitchFamily="34" charset="0"/>
              <a:buChar char="•"/>
            </a:pPr>
            <a:r>
              <a:rPr lang="da-DK" b="0" i="0" dirty="0">
                <a:solidFill>
                  <a:srgbClr val="1E1E1E"/>
                </a:solidFill>
                <a:effectLst/>
                <a:latin typeface="Roboto" panose="02000000000000000000" pitchFamily="2" charset="0"/>
              </a:rPr>
              <a:t>Fjernvarme: 0,7 kr./kWh</a:t>
            </a:r>
          </a:p>
          <a:p>
            <a:pPr algn="l">
              <a:buFont typeface="Arial" panose="020B0604020202020204" pitchFamily="34" charset="0"/>
              <a:buChar char="•"/>
            </a:pPr>
            <a:r>
              <a:rPr lang="da-DK" b="0" i="0" dirty="0">
                <a:solidFill>
                  <a:srgbClr val="1E1E1E"/>
                </a:solidFill>
                <a:effectLst/>
                <a:latin typeface="Roboto" panose="02000000000000000000" pitchFamily="2" charset="0"/>
              </a:rPr>
              <a:t>Naturgas: 9 kr./m</a:t>
            </a:r>
            <a:r>
              <a:rPr lang="da-DK" b="0" i="0" baseline="30000" dirty="0">
                <a:solidFill>
                  <a:srgbClr val="1E1E1E"/>
                </a:solidFill>
                <a:effectLst/>
                <a:latin typeface="Roboto" panose="02000000000000000000" pitchFamily="2" charset="0"/>
              </a:rPr>
              <a:t>3</a:t>
            </a:r>
            <a:endParaRPr lang="da-DK" b="0" i="0" dirty="0">
              <a:solidFill>
                <a:srgbClr val="1E1E1E"/>
              </a:solidFill>
              <a:effectLst/>
              <a:latin typeface="Roboto" panose="02000000000000000000" pitchFamily="2" charset="0"/>
            </a:endParaRPr>
          </a:p>
          <a:p>
            <a:pPr algn="l">
              <a:buFont typeface="Arial" panose="020B0604020202020204" pitchFamily="34" charset="0"/>
              <a:buChar char="•"/>
            </a:pPr>
            <a:r>
              <a:rPr lang="da-DK" b="0" i="0" dirty="0">
                <a:solidFill>
                  <a:srgbClr val="1E1E1E"/>
                </a:solidFill>
                <a:effectLst/>
                <a:latin typeface="Roboto" panose="02000000000000000000" pitchFamily="2" charset="0"/>
              </a:rPr>
              <a:t>Olie: 10 kr./liter</a:t>
            </a:r>
          </a:p>
          <a:p>
            <a:pPr algn="l">
              <a:buFont typeface="Arial" panose="020B0604020202020204" pitchFamily="34" charset="0"/>
              <a:buChar char="•"/>
            </a:pPr>
            <a:r>
              <a:rPr lang="da-DK" b="0" i="0" dirty="0">
                <a:solidFill>
                  <a:srgbClr val="1E1E1E"/>
                </a:solidFill>
                <a:effectLst/>
                <a:latin typeface="Roboto" panose="02000000000000000000" pitchFamily="2" charset="0"/>
              </a:rPr>
              <a:t>Træpiller: 2.987 kr./ton</a:t>
            </a:r>
          </a:p>
          <a:p>
            <a:pPr algn="l">
              <a:buFont typeface="Arial" panose="020B0604020202020204" pitchFamily="34" charset="0"/>
              <a:buChar char="•"/>
            </a:pPr>
            <a:r>
              <a:rPr lang="da-DK" b="0" i="0" dirty="0">
                <a:solidFill>
                  <a:srgbClr val="1E1E1E"/>
                </a:solidFill>
                <a:effectLst/>
                <a:latin typeface="Roboto" panose="02000000000000000000" pitchFamily="2" charset="0"/>
              </a:rPr>
              <a:t>Brænde: 5.630 kr./ton</a:t>
            </a:r>
          </a:p>
          <a:p>
            <a:pPr algn="l">
              <a:buFont typeface="Arial" panose="020B0604020202020204" pitchFamily="34" charset="0"/>
              <a:buChar char="•"/>
            </a:pPr>
            <a:r>
              <a:rPr lang="da-DK" b="0" i="0" dirty="0">
                <a:solidFill>
                  <a:srgbClr val="1E1E1E"/>
                </a:solidFill>
                <a:effectLst/>
                <a:latin typeface="Roboto" panose="02000000000000000000" pitchFamily="2" charset="0"/>
              </a:rPr>
              <a:t>El til opvarmning: 1,3 kr./kWh</a:t>
            </a:r>
          </a:p>
          <a:p>
            <a:pPr algn="l">
              <a:buFont typeface="Arial" panose="020B0604020202020204" pitchFamily="34" charset="0"/>
              <a:buChar char="•"/>
            </a:pPr>
            <a:r>
              <a:rPr lang="da-DK" b="0" i="0" dirty="0">
                <a:solidFill>
                  <a:srgbClr val="1E1E1E"/>
                </a:solidFill>
                <a:effectLst/>
                <a:latin typeface="Roboto" panose="02000000000000000000" pitchFamily="2" charset="0"/>
              </a:rPr>
              <a:t>El: 2,0 kr./kWh</a:t>
            </a:r>
          </a:p>
          <a:p>
            <a:pPr algn="l">
              <a:buFont typeface="Arial" panose="020B0604020202020204" pitchFamily="34" charset="0"/>
              <a:buChar char="•"/>
            </a:pPr>
            <a:r>
              <a:rPr lang="da-DK" b="0" i="0" dirty="0">
                <a:solidFill>
                  <a:srgbClr val="1E1E1E"/>
                </a:solidFill>
                <a:effectLst/>
                <a:latin typeface="Roboto" panose="02000000000000000000" pitchFamily="2" charset="0"/>
              </a:rPr>
              <a:t>Leje luft til vand-varmepumpe: 5,04 kr./kWh</a:t>
            </a:r>
          </a:p>
          <a:p>
            <a:endParaRPr lang="da-DK" dirty="0"/>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20</a:t>
            </a:fld>
            <a:endParaRPr lang="da-DK" altLang="da-DK"/>
          </a:p>
        </p:txBody>
      </p:sp>
    </p:spTree>
    <p:extLst>
      <p:ext uri="{BB962C8B-B14F-4D97-AF65-F5344CB8AC3E}">
        <p14:creationId xmlns:p14="http://schemas.microsoft.com/office/powerpoint/2010/main" val="2682427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21</a:t>
            </a:fld>
            <a:endParaRPr lang="da-DK" altLang="da-DK"/>
          </a:p>
        </p:txBody>
      </p:sp>
    </p:spTree>
    <p:extLst>
      <p:ext uri="{BB962C8B-B14F-4D97-AF65-F5344CB8AC3E}">
        <p14:creationId xmlns:p14="http://schemas.microsoft.com/office/powerpoint/2010/main" val="120823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dsholder til slidebillede 1">
            <a:extLst>
              <a:ext uri="{FF2B5EF4-FFF2-40B4-BE49-F238E27FC236}">
                <a16:creationId xmlns:a16="http://schemas.microsoft.com/office/drawing/2014/main" id="{E5C16D45-FF46-F15A-E0CC-D80FAD0081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Pladsholder til noter 2">
            <a:extLst>
              <a:ext uri="{FF2B5EF4-FFF2-40B4-BE49-F238E27FC236}">
                <a16:creationId xmlns:a16="http://schemas.microsoft.com/office/drawing/2014/main" id="{DF109B2D-DB9F-727B-F0AB-72A127569F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dirty="0"/>
          </a:p>
        </p:txBody>
      </p:sp>
      <p:sp>
        <p:nvSpPr>
          <p:cNvPr id="15364" name="Pladsholder til slidenummer 3">
            <a:extLst>
              <a:ext uri="{FF2B5EF4-FFF2-40B4-BE49-F238E27FC236}">
                <a16:creationId xmlns:a16="http://schemas.microsoft.com/office/drawing/2014/main" id="{8394D60C-1D8F-3EF6-8E69-0EFBFA34B0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fld id="{AE61F310-8DDC-1545-B26A-DE3DE95A854F}" type="slidenum">
              <a:rPr lang="da-DK" altLang="da-DK" sz="1200"/>
              <a:pPr/>
              <a:t>2</a:t>
            </a:fld>
            <a:endParaRPr lang="da-DK" altLang="da-DK" sz="1200"/>
          </a:p>
        </p:txBody>
      </p:sp>
    </p:spTree>
    <p:extLst>
      <p:ext uri="{BB962C8B-B14F-4D97-AF65-F5344CB8AC3E}">
        <p14:creationId xmlns:p14="http://schemas.microsoft.com/office/powerpoint/2010/main" val="3384239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slidebillede 1">
            <a:extLst>
              <a:ext uri="{FF2B5EF4-FFF2-40B4-BE49-F238E27FC236}">
                <a16:creationId xmlns:a16="http://schemas.microsoft.com/office/drawing/2014/main" id="{88616C55-7130-0270-2972-D1ECA7614C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dsholder til noter 2">
            <a:extLst>
              <a:ext uri="{FF2B5EF4-FFF2-40B4-BE49-F238E27FC236}">
                <a16:creationId xmlns:a16="http://schemas.microsoft.com/office/drawing/2014/main" id="{8BC0C697-3517-0F82-FA4E-75E0986741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a-DK" altLang="da-DK" dirty="0"/>
              <a:t>Tommelfingerregel – dobbelthaveareal af opvarmet boligareal.</a:t>
            </a:r>
          </a:p>
          <a:p>
            <a:pPr eaLnBrk="1" hangingPunct="1">
              <a:spcBef>
                <a:spcPct val="0"/>
              </a:spcBef>
            </a:pPr>
            <a:r>
              <a:rPr lang="da-DK" altLang="da-DK" dirty="0" err="1"/>
              <a:t>Feks</a:t>
            </a:r>
            <a:r>
              <a:rPr lang="da-DK" altLang="da-DK" dirty="0"/>
              <a:t> 150 kvm opvarmet boligareal =  300 kvm plan </a:t>
            </a:r>
            <a:r>
              <a:rPr lang="da-DK" altLang="da-DK" dirty="0" err="1"/>
              <a:t>haveareal</a:t>
            </a:r>
            <a:r>
              <a:rPr lang="da-DK" altLang="da-DK" dirty="0"/>
              <a:t> (kræver mere areal ved </a:t>
            </a:r>
            <a:r>
              <a:rPr lang="da-DK" altLang="da-DK" dirty="0" err="1"/>
              <a:t>feks</a:t>
            </a:r>
            <a:r>
              <a:rPr lang="da-DK" altLang="da-DK" dirty="0"/>
              <a:t> sandbund)</a:t>
            </a:r>
          </a:p>
        </p:txBody>
      </p:sp>
      <p:sp>
        <p:nvSpPr>
          <p:cNvPr id="28676" name="Pladsholder til slidenummer 3">
            <a:extLst>
              <a:ext uri="{FF2B5EF4-FFF2-40B4-BE49-F238E27FC236}">
                <a16:creationId xmlns:a16="http://schemas.microsoft.com/office/drawing/2014/main" id="{F0F5AFC9-EB99-1963-4D83-9FC2F2B9E1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fld id="{D2FCCFB1-5146-2E44-A01D-54CEE63AD91C}" type="slidenum">
              <a:rPr lang="da-DK" altLang="da-DK" sz="1200"/>
              <a:pPr/>
              <a:t>22</a:t>
            </a:fld>
            <a:endParaRPr lang="da-DK" altLang="da-DK" sz="1200"/>
          </a:p>
        </p:txBody>
      </p:sp>
    </p:spTree>
    <p:extLst>
      <p:ext uri="{BB962C8B-B14F-4D97-AF65-F5344CB8AC3E}">
        <p14:creationId xmlns:p14="http://schemas.microsoft.com/office/powerpoint/2010/main" val="1145360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slidebillede 1">
            <a:extLst>
              <a:ext uri="{FF2B5EF4-FFF2-40B4-BE49-F238E27FC236}">
                <a16:creationId xmlns:a16="http://schemas.microsoft.com/office/drawing/2014/main" id="{88616C55-7130-0270-2972-D1ECA7614C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dsholder til noter 2">
            <a:extLst>
              <a:ext uri="{FF2B5EF4-FFF2-40B4-BE49-F238E27FC236}">
                <a16:creationId xmlns:a16="http://schemas.microsoft.com/office/drawing/2014/main" id="{8BC0C697-3517-0F82-FA4E-75E0986741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a:p>
        </p:txBody>
      </p:sp>
      <p:sp>
        <p:nvSpPr>
          <p:cNvPr id="28676" name="Pladsholder til slidenummer 3">
            <a:extLst>
              <a:ext uri="{FF2B5EF4-FFF2-40B4-BE49-F238E27FC236}">
                <a16:creationId xmlns:a16="http://schemas.microsoft.com/office/drawing/2014/main" id="{F0F5AFC9-EB99-1963-4D83-9FC2F2B9E1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fld id="{D2FCCFB1-5146-2E44-A01D-54CEE63AD91C}" type="slidenum">
              <a:rPr lang="da-DK" altLang="da-DK" sz="1200"/>
              <a:pPr/>
              <a:t>23</a:t>
            </a:fld>
            <a:endParaRPr lang="da-DK" altLang="da-DK" sz="1200"/>
          </a:p>
        </p:txBody>
      </p:sp>
    </p:spTree>
    <p:extLst>
      <p:ext uri="{BB962C8B-B14F-4D97-AF65-F5344CB8AC3E}">
        <p14:creationId xmlns:p14="http://schemas.microsoft.com/office/powerpoint/2010/main" val="1679771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Nævn fordele og ulemper</a:t>
            </a:r>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24</a:t>
            </a:fld>
            <a:endParaRPr lang="da-DK" altLang="da-DK"/>
          </a:p>
        </p:txBody>
      </p:sp>
    </p:spTree>
    <p:extLst>
      <p:ext uri="{BB962C8B-B14F-4D97-AF65-F5344CB8AC3E}">
        <p14:creationId xmlns:p14="http://schemas.microsoft.com/office/powerpoint/2010/main" val="3583900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a:solidFill>
                  <a:srgbClr val="1E1E1E"/>
                </a:solidFill>
                <a:effectLst/>
                <a:latin typeface="Roboto" panose="02000000000000000000" pitchFamily="2" charset="0"/>
              </a:rPr>
              <a:t>Et solvarmeanlæg producerer varme og varmt brugsvand. </a:t>
            </a:r>
          </a:p>
          <a:p>
            <a:r>
              <a:rPr lang="da-DK" b="0" i="0">
                <a:solidFill>
                  <a:srgbClr val="1E1E1E"/>
                </a:solidFill>
                <a:effectLst/>
                <a:latin typeface="Roboto" panose="02000000000000000000" pitchFamily="2" charset="0"/>
              </a:rPr>
              <a:t>Solfangerne bruger solens energi til at opvarme en væske, som løber ned til en varmtvandsbeholder, afgiver sin varme og vender tilbage til solfangerne. Anlæggets cirkulationspumpe sørger for at cirkulere væsken rundt.</a:t>
            </a:r>
            <a:endParaRPr lang="da-DK"/>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25</a:t>
            </a:fld>
            <a:endParaRPr lang="da-DK" altLang="da-DK"/>
          </a:p>
        </p:txBody>
      </p:sp>
    </p:spTree>
    <p:extLst>
      <p:ext uri="{BB962C8B-B14F-4D97-AF65-F5344CB8AC3E}">
        <p14:creationId xmlns:p14="http://schemas.microsoft.com/office/powerpoint/2010/main" val="1252565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eaLnBrk="1" fontAlgn="auto" hangingPunct="1">
              <a:spcBef>
                <a:spcPts val="0"/>
              </a:spcBef>
              <a:spcAft>
                <a:spcPts val="0"/>
              </a:spcAft>
              <a:buFont typeface="Arial" charset="0"/>
              <a:buChar char="•"/>
              <a:defRPr/>
            </a:pPr>
            <a:r>
              <a:rPr lang="da-DK">
                <a:solidFill>
                  <a:srgbClr val="1E1E1E"/>
                </a:solidFill>
                <a:latin typeface="Roboto" panose="02000000000000000000" pitchFamily="2" charset="0"/>
              </a:rPr>
              <a:t>Luft til luft-varmepumpen er en god løsning som supplement til opvarmning af huse med gasfyr. Varmepumpen egner sig bedst til store, sammenhængende rum – f.eks. køkken-alrum, hvor luften kan cirkulere frit. En luft til luft-varmepumpe producerer ikke varmt vand og kan derfor ikke erstatte et gasfyr. </a:t>
            </a:r>
          </a:p>
          <a:p>
            <a:pPr marL="171450" indent="-171450" eaLnBrk="1" fontAlgn="auto" hangingPunct="1">
              <a:spcBef>
                <a:spcPts val="0"/>
              </a:spcBef>
              <a:spcAft>
                <a:spcPts val="0"/>
              </a:spcAft>
              <a:buFont typeface="Arial" charset="0"/>
              <a:buChar char="•"/>
              <a:defRPr/>
            </a:pPr>
            <a:endParaRPr lang="da-DK">
              <a:solidFill>
                <a:srgbClr val="1E1E1E"/>
              </a:solidFill>
              <a:latin typeface="Roboto" panose="02000000000000000000" pitchFamily="2" charset="0"/>
            </a:endParaRPr>
          </a:p>
          <a:p>
            <a:pPr eaLnBrk="1" hangingPunct="1">
              <a:spcBef>
                <a:spcPts val="0"/>
              </a:spcBef>
              <a:spcAft>
                <a:spcPts val="0"/>
              </a:spcAft>
              <a:defRPr/>
            </a:pPr>
            <a:r>
              <a:rPr lang="da-DK">
                <a:solidFill>
                  <a:srgbClr val="1E1E1E"/>
                </a:solidFill>
                <a:latin typeface="Roboto" panose="02000000000000000000" pitchFamily="2" charset="0"/>
              </a:rPr>
              <a:t>Kombinationsløsninger med solvarme kan bedst betale sig, hvis du bruger meget varmt vand.</a:t>
            </a:r>
          </a:p>
          <a:p>
            <a:pPr eaLnBrk="1" hangingPunct="1">
              <a:spcBef>
                <a:spcPts val="0"/>
              </a:spcBef>
              <a:spcAft>
                <a:spcPts val="0"/>
              </a:spcAft>
              <a:defRPr/>
            </a:pPr>
            <a:r>
              <a:rPr lang="da-DK">
                <a:solidFill>
                  <a:srgbClr val="1E1E1E"/>
                </a:solidFill>
                <a:latin typeface="Roboto" panose="02000000000000000000" pitchFamily="2" charset="0"/>
              </a:rPr>
              <a:t>Solvarmeanlægget kan typisk dække 60-65 % af dit varme brugsvand i løbet af året, og om sommeren kan det dække det hele, og gaskedlen forbliver slukket. Overskud fra solvarmeanlæggets varmtvandsproduktion kan bruges til gulvvarme i f.eks. badeværelset, hvis du har varme på året rundt.</a:t>
            </a:r>
          </a:p>
          <a:p>
            <a:pPr eaLnBrk="1" hangingPunct="1">
              <a:spcBef>
                <a:spcPts val="0"/>
              </a:spcBef>
              <a:spcAft>
                <a:spcPts val="0"/>
              </a:spcAft>
              <a:defRPr/>
            </a:pPr>
            <a:r>
              <a:rPr lang="da-DK">
                <a:solidFill>
                  <a:srgbClr val="1E1E1E"/>
                </a:solidFill>
                <a:latin typeface="Roboto" panose="02000000000000000000" pitchFamily="2" charset="0"/>
              </a:rPr>
              <a:t>Større solvarmeanlæg kan desuden supplere med varme til rumopvarmning, og hvis du har en solvarmebeholder, kan den lagre varmen fra solskinsdage til de næste dage. Få en fagmand til at vurdere, om du kan få sluttet din nuværende solvarmebeholder til en ny varmepumpe, eller der skal en ny beholder til.</a:t>
            </a:r>
          </a:p>
          <a:p>
            <a:pPr marL="171450" indent="-171450" eaLnBrk="1" fontAlgn="auto" hangingPunct="1">
              <a:spcBef>
                <a:spcPts val="0"/>
              </a:spcBef>
              <a:spcAft>
                <a:spcPts val="0"/>
              </a:spcAft>
              <a:buFont typeface="Arial" charset="0"/>
              <a:buChar char="•"/>
              <a:defRPr/>
            </a:pPr>
            <a:endParaRPr lang="da-DK"/>
          </a:p>
          <a:p>
            <a:pPr marL="171450" indent="-171450" eaLnBrk="1" fontAlgn="auto" hangingPunct="1">
              <a:spcBef>
                <a:spcPts val="0"/>
              </a:spcBef>
              <a:spcAft>
                <a:spcPts val="0"/>
              </a:spcAft>
              <a:buFont typeface="Arial" charset="0"/>
              <a:buChar char="•"/>
              <a:defRPr/>
            </a:pPr>
            <a:endParaRPr lang="da-DK"/>
          </a:p>
          <a:p>
            <a:endParaRPr lang="da-DK"/>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27</a:t>
            </a:fld>
            <a:endParaRPr lang="da-DK" altLang="da-DK"/>
          </a:p>
        </p:txBody>
      </p:sp>
    </p:spTree>
    <p:extLst>
      <p:ext uri="{BB962C8B-B14F-4D97-AF65-F5344CB8AC3E}">
        <p14:creationId xmlns:p14="http://schemas.microsoft.com/office/powerpoint/2010/main" val="2410238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28</a:t>
            </a:fld>
            <a:endParaRPr lang="da-DK" altLang="da-DK"/>
          </a:p>
        </p:txBody>
      </p:sp>
    </p:spTree>
    <p:extLst>
      <p:ext uri="{BB962C8B-B14F-4D97-AF65-F5344CB8AC3E}">
        <p14:creationId xmlns:p14="http://schemas.microsoft.com/office/powerpoint/2010/main" val="2413108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slidebillede 1">
            <a:extLst>
              <a:ext uri="{FF2B5EF4-FFF2-40B4-BE49-F238E27FC236}">
                <a16:creationId xmlns:a16="http://schemas.microsoft.com/office/drawing/2014/main" id="{2FC0D564-5C9F-9CCE-C310-72B9B86C60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ladsholder til noter 2">
            <a:extLst>
              <a:ext uri="{FF2B5EF4-FFF2-40B4-BE49-F238E27FC236}">
                <a16:creationId xmlns:a16="http://schemas.microsoft.com/office/drawing/2014/main" id="{A16F5163-4265-4ABA-E4ED-731B48EEE9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dirty="0"/>
          </a:p>
        </p:txBody>
      </p:sp>
      <p:sp>
        <p:nvSpPr>
          <p:cNvPr id="26628" name="Pladsholder til slidenummer 3">
            <a:extLst>
              <a:ext uri="{FF2B5EF4-FFF2-40B4-BE49-F238E27FC236}">
                <a16:creationId xmlns:a16="http://schemas.microsoft.com/office/drawing/2014/main" id="{7A918FCE-C9FC-85C7-6EF9-416F681F2B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51639C6-66D3-874A-BE3B-41BB2A8981FC}" type="slidenum">
              <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29</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34069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836EB28-2EEC-C54A-BAF2-9A3D1B4A27D0}" type="slidenum">
              <a:rPr lang="da-DK" smtClean="0"/>
              <a:t>30</a:t>
            </a:fld>
            <a:endParaRPr lang="da-DK"/>
          </a:p>
        </p:txBody>
      </p:sp>
    </p:spTree>
    <p:extLst>
      <p:ext uri="{BB962C8B-B14F-4D97-AF65-F5344CB8AC3E}">
        <p14:creationId xmlns:p14="http://schemas.microsoft.com/office/powerpoint/2010/main" val="1371574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31</a:t>
            </a:fld>
            <a:endParaRPr lang="da-DK" altLang="da-DK"/>
          </a:p>
        </p:txBody>
      </p:sp>
    </p:spTree>
    <p:extLst>
      <p:ext uri="{BB962C8B-B14F-4D97-AF65-F5344CB8AC3E}">
        <p14:creationId xmlns:p14="http://schemas.microsoft.com/office/powerpoint/2010/main" val="3938980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836EB28-2EEC-C54A-BAF2-9A3D1B4A27D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97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slidebillede 1">
            <a:extLst>
              <a:ext uri="{FF2B5EF4-FFF2-40B4-BE49-F238E27FC236}">
                <a16:creationId xmlns:a16="http://schemas.microsoft.com/office/drawing/2014/main" id="{B1B95BC2-BA1F-D339-906F-B88BBA4810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dsholder til noter 2">
            <a:extLst>
              <a:ext uri="{FF2B5EF4-FFF2-40B4-BE49-F238E27FC236}">
                <a16:creationId xmlns:a16="http://schemas.microsoft.com/office/drawing/2014/main" id="{3C71A214-1DC6-C227-CA24-05FBFF2FBD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dirty="0"/>
          </a:p>
        </p:txBody>
      </p:sp>
      <p:sp>
        <p:nvSpPr>
          <p:cNvPr id="17412" name="Pladsholder til slidenummer 3">
            <a:extLst>
              <a:ext uri="{FF2B5EF4-FFF2-40B4-BE49-F238E27FC236}">
                <a16:creationId xmlns:a16="http://schemas.microsoft.com/office/drawing/2014/main" id="{2A2A8923-EE29-E117-B50B-E1E2C445D7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fld id="{851B1AD2-034D-5941-BFB9-B4ADB465E17B}" type="slidenum">
              <a:rPr lang="da-DK" altLang="da-DK" sz="1200"/>
              <a:pPr/>
              <a:t>3</a:t>
            </a:fld>
            <a:endParaRPr lang="da-DK" altLang="da-DK"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pPr>
            <a:r>
              <a:rPr lang="da-DK" altLang="da-DK"/>
              <a:t>- Husk at meddele kommunen, når du skifter til f.eks. varmepumpe – og tjek, at du får rabatten på din elregning første gang!</a:t>
            </a:r>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35</a:t>
            </a:fld>
            <a:endParaRPr lang="da-DK" altLang="da-DK"/>
          </a:p>
        </p:txBody>
      </p:sp>
    </p:spTree>
    <p:extLst>
      <p:ext uri="{BB962C8B-B14F-4D97-AF65-F5344CB8AC3E}">
        <p14:creationId xmlns:p14="http://schemas.microsoft.com/office/powerpoint/2010/main" val="4282308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sz="1200" kern="1200">
                <a:solidFill>
                  <a:schemeClr val="tx1"/>
                </a:solidFill>
                <a:effectLst/>
                <a:latin typeface="+mn-lt"/>
                <a:ea typeface="+mn-ea"/>
                <a:cs typeface="+mn-cs"/>
              </a:rPr>
              <a:t>* Kravet </a:t>
            </a:r>
            <a:r>
              <a:rPr lang="da-DK" sz="1200" kern="1200" err="1">
                <a:solidFill>
                  <a:schemeClr val="tx1"/>
                </a:solidFill>
                <a:effectLst/>
                <a:latin typeface="+mn-lt"/>
                <a:ea typeface="+mn-ea"/>
                <a:cs typeface="+mn-cs"/>
              </a:rPr>
              <a:t>energiklasserne</a:t>
            </a:r>
            <a:r>
              <a:rPr lang="da-DK" sz="1200" kern="1200">
                <a:solidFill>
                  <a:schemeClr val="tx1"/>
                </a:solidFill>
                <a:effectLst/>
                <a:latin typeface="+mn-lt"/>
                <a:ea typeface="+mn-ea"/>
                <a:cs typeface="+mn-cs"/>
              </a:rPr>
              <a:t> (E-G) skyldes et ønske fra politikerne om at fokusere støttekronerne, hvor der er mest effekt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sz="1200" kern="1200">
                <a:solidFill>
                  <a:schemeClr val="tx1"/>
                </a:solidFill>
                <a:effectLst/>
                <a:latin typeface="+mn-lt"/>
                <a:ea typeface="+mn-ea"/>
                <a:cs typeface="+mn-cs"/>
              </a:rPr>
              <a:t>* Energimærkning koster ca. 6000 kr.</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baseline="0">
              <a:solidFill>
                <a:schemeClr val="tx1"/>
              </a:solidFill>
              <a:effectLst/>
              <a:latin typeface="+mn-lt"/>
              <a:ea typeface="+mn-ea"/>
              <a:cs typeface="+mn-cs"/>
            </a:endParaRPr>
          </a:p>
          <a:p>
            <a:pPr marL="342900" lvl="0" indent="-342900">
              <a:lnSpc>
                <a:spcPct val="107000"/>
              </a:lnSpc>
              <a:spcAft>
                <a:spcPts val="800"/>
              </a:spcAft>
              <a:buFont typeface="Calibri" panose="020F0502020204030204" pitchFamily="34" charset="0"/>
              <a:buChar char="-"/>
            </a:pPr>
            <a:r>
              <a:rPr lang="da-DK" sz="1800">
                <a:effectLst/>
                <a:latin typeface="Calibri" panose="020F0502020204030204" pitchFamily="34" charset="0"/>
                <a:ea typeface="Calibri" panose="020F0502020204030204" pitchFamily="34" charset="0"/>
                <a:cs typeface="Times New Roman" panose="02020603050405020304" pitchFamily="18" charset="0"/>
              </a:rPr>
              <a:t>Håndværker med CVR-nummer. Dvs. fx GDS-arbejde støttes ikke.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a-DK"/>
          </a:p>
        </p:txBody>
      </p:sp>
      <p:sp>
        <p:nvSpPr>
          <p:cNvPr id="4" name="Pladsholder til slide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836EB28-2EEC-C54A-BAF2-9A3D1B4A27D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061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Pladsholder til slide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836EB28-2EEC-C54A-BAF2-9A3D1B4A27D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204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pPr>
            <a:endParaRPr lang="da-DK" altLang="da-DK"/>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38</a:t>
            </a:fld>
            <a:endParaRPr lang="da-DK" altLang="da-DK"/>
          </a:p>
        </p:txBody>
      </p:sp>
    </p:spTree>
    <p:extLst>
      <p:ext uri="{BB962C8B-B14F-4D97-AF65-F5344CB8AC3E}">
        <p14:creationId xmlns:p14="http://schemas.microsoft.com/office/powerpoint/2010/main" val="2158429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pPr>
            <a:r>
              <a:rPr lang="da-DK" altLang="da-DK"/>
              <a:t>Du kan selv prøve nogle af de gode værktøjer der er på sparenergi, som vi også har vist i dag. Det kan </a:t>
            </a:r>
            <a:r>
              <a:rPr lang="da-DK" altLang="da-DK" err="1"/>
              <a:t>feks</a:t>
            </a:r>
            <a:r>
              <a:rPr lang="da-DK" altLang="da-DK"/>
              <a:t> være at regne på skift af </a:t>
            </a:r>
            <a:r>
              <a:rPr lang="da-DK" altLang="da-DK" err="1"/>
              <a:t>varmetype</a:t>
            </a:r>
            <a:r>
              <a:rPr lang="da-DK" altLang="da-DK"/>
              <a:t>, tilskudsberegneren, tjekke varmepumpelisten eller måske finde en VE-godkendt installatør i dit område. </a:t>
            </a:r>
          </a:p>
          <a:p>
            <a:pPr eaLnBrk="1" hangingPunct="1">
              <a:spcBef>
                <a:spcPct val="0"/>
              </a:spcBef>
            </a:pPr>
            <a:r>
              <a:rPr lang="da-DK" altLang="da-DK"/>
              <a:t>Derudover er der rigtig meget andet god inspiration og gode råd som du kan finde derinde. Derudover er der også en bygningsguide og en </a:t>
            </a:r>
            <a:r>
              <a:rPr lang="da-DK" altLang="da-DK" err="1"/>
              <a:t>casebank</a:t>
            </a:r>
            <a:r>
              <a:rPr lang="da-DK" altLang="da-DK"/>
              <a:t> som jeg helt kort lige vil præsentere også. </a:t>
            </a:r>
          </a:p>
          <a:p>
            <a:endParaRPr lang="da-DK"/>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39</a:t>
            </a:fld>
            <a:endParaRPr lang="da-DK" altLang="da-DK"/>
          </a:p>
        </p:txBody>
      </p:sp>
    </p:spTree>
    <p:extLst>
      <p:ext uri="{BB962C8B-B14F-4D97-AF65-F5344CB8AC3E}">
        <p14:creationId xmlns:p14="http://schemas.microsoft.com/office/powerpoint/2010/main" val="326902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40</a:t>
            </a:fld>
            <a:endParaRPr lang="da-DK" altLang="da-DK"/>
          </a:p>
        </p:txBody>
      </p:sp>
    </p:spTree>
    <p:extLst>
      <p:ext uri="{BB962C8B-B14F-4D97-AF65-F5344CB8AC3E}">
        <p14:creationId xmlns:p14="http://schemas.microsoft.com/office/powerpoint/2010/main" val="200382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pPr>
            <a:r>
              <a:rPr lang="da-DK" altLang="da-DK"/>
              <a:t>I </a:t>
            </a:r>
            <a:r>
              <a:rPr lang="da-DK" altLang="da-DK" err="1"/>
              <a:t>casebanken</a:t>
            </a:r>
            <a:r>
              <a:rPr lang="da-DK" altLang="da-DK"/>
              <a:t> kan man se hvordan andre har grebet renoveringer an. Dvs. at man kan finde søge på lige præcis den renoveringstype, som man står overfor, og se andres erfaringer. </a:t>
            </a:r>
          </a:p>
          <a:p>
            <a:pPr eaLnBrk="1" hangingPunct="1">
              <a:spcBef>
                <a:spcPct val="0"/>
              </a:spcBef>
            </a:pPr>
            <a:r>
              <a:rPr lang="da-DK" altLang="da-DK"/>
              <a:t>Levede renovering op til forventninger, indeklima, besparelse mm.</a:t>
            </a:r>
          </a:p>
          <a:p>
            <a:endParaRPr lang="da-DK"/>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42</a:t>
            </a:fld>
            <a:endParaRPr lang="da-DK" altLang="da-DK"/>
          </a:p>
        </p:txBody>
      </p:sp>
    </p:spTree>
    <p:extLst>
      <p:ext uri="{BB962C8B-B14F-4D97-AF65-F5344CB8AC3E}">
        <p14:creationId xmlns:p14="http://schemas.microsoft.com/office/powerpoint/2010/main" val="1577290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slidebillede 1">
            <a:extLst>
              <a:ext uri="{FF2B5EF4-FFF2-40B4-BE49-F238E27FC236}">
                <a16:creationId xmlns:a16="http://schemas.microsoft.com/office/drawing/2014/main" id="{2FC0D564-5C9F-9CCE-C310-72B9B86C60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ladsholder til noter 2">
            <a:extLst>
              <a:ext uri="{FF2B5EF4-FFF2-40B4-BE49-F238E27FC236}">
                <a16:creationId xmlns:a16="http://schemas.microsoft.com/office/drawing/2014/main" id="{A16F5163-4265-4ABA-E4ED-731B48EEE9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a-DK" altLang="da-DK"/>
              <a:t>OBS: Skal erstattes af Energisparekampagnens adfærdsråd</a:t>
            </a:r>
          </a:p>
          <a:p>
            <a:pPr eaLnBrk="1" hangingPunct="1">
              <a:spcBef>
                <a:spcPct val="0"/>
              </a:spcBef>
            </a:pPr>
            <a:endParaRPr lang="da-DK" altLang="da-DK"/>
          </a:p>
        </p:txBody>
      </p:sp>
      <p:sp>
        <p:nvSpPr>
          <p:cNvPr id="26628" name="Pladsholder til slidenummer 3">
            <a:extLst>
              <a:ext uri="{FF2B5EF4-FFF2-40B4-BE49-F238E27FC236}">
                <a16:creationId xmlns:a16="http://schemas.microsoft.com/office/drawing/2014/main" id="{7A918FCE-C9FC-85C7-6EF9-416F681F2B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fld id="{551639C6-66D3-874A-BE3B-41BB2A8981FC}" type="slidenum">
              <a:rPr lang="da-DK" altLang="da-DK" sz="1200"/>
              <a:pPr/>
              <a:t>43</a:t>
            </a:fld>
            <a:endParaRPr lang="da-DK" altLang="da-DK" sz="1200"/>
          </a:p>
        </p:txBody>
      </p:sp>
    </p:spTree>
    <p:extLst>
      <p:ext uri="{BB962C8B-B14F-4D97-AF65-F5344CB8AC3E}">
        <p14:creationId xmlns:p14="http://schemas.microsoft.com/office/powerpoint/2010/main" val="36059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slidebillede 1">
            <a:extLst>
              <a:ext uri="{FF2B5EF4-FFF2-40B4-BE49-F238E27FC236}">
                <a16:creationId xmlns:a16="http://schemas.microsoft.com/office/drawing/2014/main" id="{88616C55-7130-0270-2972-D1ECA7614C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dsholder til noter 2">
            <a:extLst>
              <a:ext uri="{FF2B5EF4-FFF2-40B4-BE49-F238E27FC236}">
                <a16:creationId xmlns:a16="http://schemas.microsoft.com/office/drawing/2014/main" id="{8BC0C697-3517-0F82-FA4E-75E0986741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a:p>
        </p:txBody>
      </p:sp>
      <p:sp>
        <p:nvSpPr>
          <p:cNvPr id="28676" name="Pladsholder til slidenummer 3">
            <a:extLst>
              <a:ext uri="{FF2B5EF4-FFF2-40B4-BE49-F238E27FC236}">
                <a16:creationId xmlns:a16="http://schemas.microsoft.com/office/drawing/2014/main" id="{F0F5AFC9-EB99-1963-4D83-9FC2F2B9E1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fld id="{D2FCCFB1-5146-2E44-A01D-54CEE63AD91C}" type="slidenum">
              <a:rPr lang="da-DK" altLang="da-DK" sz="1200"/>
              <a:pPr/>
              <a:t>4</a:t>
            </a:fld>
            <a:endParaRPr lang="da-DK" altLang="da-DK" sz="1200"/>
          </a:p>
        </p:txBody>
      </p:sp>
    </p:spTree>
    <p:extLst>
      <p:ext uri="{BB962C8B-B14F-4D97-AF65-F5344CB8AC3E}">
        <p14:creationId xmlns:p14="http://schemas.microsoft.com/office/powerpoint/2010/main" val="261178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slidebillede 1">
            <a:extLst>
              <a:ext uri="{FF2B5EF4-FFF2-40B4-BE49-F238E27FC236}">
                <a16:creationId xmlns:a16="http://schemas.microsoft.com/office/drawing/2014/main" id="{2FC0D564-5C9F-9CCE-C310-72B9B86C60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ladsholder til noter 2">
            <a:extLst>
              <a:ext uri="{FF2B5EF4-FFF2-40B4-BE49-F238E27FC236}">
                <a16:creationId xmlns:a16="http://schemas.microsoft.com/office/drawing/2014/main" id="{A16F5163-4265-4ABA-E4ED-731B48EEE9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dirty="0"/>
          </a:p>
        </p:txBody>
      </p:sp>
      <p:sp>
        <p:nvSpPr>
          <p:cNvPr id="26628" name="Pladsholder til slidenummer 3">
            <a:extLst>
              <a:ext uri="{FF2B5EF4-FFF2-40B4-BE49-F238E27FC236}">
                <a16:creationId xmlns:a16="http://schemas.microsoft.com/office/drawing/2014/main" id="{7A918FCE-C9FC-85C7-6EF9-416F681F2B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51639C6-66D3-874A-BE3B-41BB2A8981FC}" type="slidenum">
              <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5</a:t>
            </a:fld>
            <a:endParaRPr kumimoji="0" lang="da-DK" altLang="da-D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7606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dsholder til slidebillede 1">
            <a:extLst>
              <a:ext uri="{FF2B5EF4-FFF2-40B4-BE49-F238E27FC236}">
                <a16:creationId xmlns:a16="http://schemas.microsoft.com/office/drawing/2014/main" id="{FA62A9B1-00AE-EE59-C753-A006D3192E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dsholder til noter 2">
            <a:extLst>
              <a:ext uri="{FF2B5EF4-FFF2-40B4-BE49-F238E27FC236}">
                <a16:creationId xmlns:a16="http://schemas.microsoft.com/office/drawing/2014/main" id="{6D528558-B390-061F-920C-E775CE0729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a:p>
        </p:txBody>
      </p:sp>
      <p:sp>
        <p:nvSpPr>
          <p:cNvPr id="21508" name="Pladsholder til slidenummer 3">
            <a:extLst>
              <a:ext uri="{FF2B5EF4-FFF2-40B4-BE49-F238E27FC236}">
                <a16:creationId xmlns:a16="http://schemas.microsoft.com/office/drawing/2014/main" id="{3D64F948-3777-2E9F-ADE3-15C1E04B9A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fld id="{EDAF3782-869B-2644-AD84-87405CD624C2}" type="slidenum">
              <a:rPr lang="da-DK" altLang="da-DK" sz="1200"/>
              <a:pPr/>
              <a:t>6</a:t>
            </a:fld>
            <a:endParaRPr lang="da-DK" altLang="da-DK"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7</a:t>
            </a:fld>
            <a:endParaRPr lang="da-DK" altLang="da-DK"/>
          </a:p>
        </p:txBody>
      </p:sp>
    </p:spTree>
    <p:extLst>
      <p:ext uri="{BB962C8B-B14F-4D97-AF65-F5344CB8AC3E}">
        <p14:creationId xmlns:p14="http://schemas.microsoft.com/office/powerpoint/2010/main" val="48468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8</a:t>
            </a:fld>
            <a:endParaRPr lang="da-DK" altLang="da-DK"/>
          </a:p>
        </p:txBody>
      </p:sp>
    </p:spTree>
    <p:extLst>
      <p:ext uri="{BB962C8B-B14F-4D97-AF65-F5344CB8AC3E}">
        <p14:creationId xmlns:p14="http://schemas.microsoft.com/office/powerpoint/2010/main" val="172044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a:defRPr/>
            </a:pPr>
            <a:fld id="{51AB01EF-5B5F-8741-A57C-8268E1C24A90}" type="slidenum">
              <a:rPr lang="da-DK" altLang="da-DK" smtClean="0"/>
              <a:pPr>
                <a:defRPr/>
              </a:pPr>
              <a:t>9</a:t>
            </a:fld>
            <a:endParaRPr lang="da-DK" altLang="da-DK"/>
          </a:p>
        </p:txBody>
      </p:sp>
    </p:spTree>
    <p:extLst>
      <p:ext uri="{BB962C8B-B14F-4D97-AF65-F5344CB8AC3E}">
        <p14:creationId xmlns:p14="http://schemas.microsoft.com/office/powerpoint/2010/main" val="198267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628650" y="382385"/>
            <a:ext cx="6935932" cy="856211"/>
          </a:xfrm>
          <a:prstGeom prst="rect">
            <a:avLst/>
          </a:prstGeom>
        </p:spPr>
        <p:txBody>
          <a:bodyPr anchor="t" anchorCtr="0"/>
          <a:lstStyle>
            <a:lvl1pPr>
              <a:defRPr>
                <a:solidFill>
                  <a:srgbClr val="03473A"/>
                </a:solidFill>
              </a:defRPr>
            </a:lvl1pPr>
          </a:lstStyle>
          <a:p>
            <a:r>
              <a:rPr lang="da-DK"/>
              <a:t>Klik for at redigere titeltypografien i masteren</a:t>
            </a:r>
            <a:endParaRPr lang="en-US"/>
          </a:p>
        </p:txBody>
      </p:sp>
      <p:sp>
        <p:nvSpPr>
          <p:cNvPr id="3" name="Content Placeholder 2"/>
          <p:cNvSpPr>
            <a:spLocks noGrp="1"/>
          </p:cNvSpPr>
          <p:nvPr>
            <p:ph idx="1"/>
          </p:nvPr>
        </p:nvSpPr>
        <p:spPr/>
        <p:txBody>
          <a:bodyPr/>
          <a:lstStyle>
            <a:lvl1pPr>
              <a:lnSpc>
                <a:spcPct val="110000"/>
              </a:lnSpc>
              <a:defRPr b="0" i="0">
                <a:latin typeface="Roboto Light" panose="02000000000000000000" pitchFamily="2" charset="0"/>
                <a:ea typeface="Roboto Light" panose="02000000000000000000" pitchFamily="2" charset="0"/>
              </a:defRPr>
            </a:lvl1pPr>
            <a:lvl2pPr>
              <a:defRPr b="0" i="0">
                <a:latin typeface="Roboto Light" panose="02000000000000000000" pitchFamily="2" charset="0"/>
                <a:ea typeface="Roboto Light" panose="02000000000000000000" pitchFamily="2" charset="0"/>
              </a:defRPr>
            </a:lvl2pPr>
            <a:lvl3pPr>
              <a:defRPr b="0" i="0">
                <a:latin typeface="Roboto Light" panose="02000000000000000000" pitchFamily="2" charset="0"/>
                <a:ea typeface="Roboto Light" panose="02000000000000000000" pitchFamily="2" charset="0"/>
              </a:defRPr>
            </a:lvl3pPr>
            <a:lvl4pPr>
              <a:defRPr b="0" i="0">
                <a:latin typeface="Roboto Light" panose="02000000000000000000" pitchFamily="2" charset="0"/>
                <a:ea typeface="Roboto Light" panose="02000000000000000000" pitchFamily="2" charset="0"/>
              </a:defRPr>
            </a:lvl4pPr>
            <a:lvl5pPr>
              <a:defRPr b="0" i="0">
                <a:latin typeface="Roboto Light" panose="02000000000000000000" pitchFamily="2" charset="0"/>
                <a:ea typeface="Roboto Light" panose="02000000000000000000" pitchFamily="2" charset="0"/>
              </a:defRPr>
            </a:lvl5pPr>
          </a:lstStyle>
          <a:p>
            <a:pPr lvl="0"/>
            <a:r>
              <a:rPr lang="da-DK"/>
              <a:t>Rediger teksttypografien i masteren
Andet niveau
Tredje niveau
Fjerde niveau
Femte niveau</a:t>
            </a:r>
            <a:endParaRPr lang="en-US"/>
          </a:p>
        </p:txBody>
      </p:sp>
      <p:sp>
        <p:nvSpPr>
          <p:cNvPr id="4" name="Date Placeholder 3"/>
          <p:cNvSpPr>
            <a:spLocks noGrp="1"/>
          </p:cNvSpPr>
          <p:nvPr>
            <p:ph type="dt" sz="half" idx="10"/>
          </p:nvPr>
        </p:nvSpPr>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28A91E6-4784-D849-8527-BD22D447803F}" type="slidenum">
              <a:rPr lang="da-DK" smtClean="0"/>
              <a:t>‹nr.›</a:t>
            </a:fld>
            <a:endParaRPr lang="da-DK"/>
          </a:p>
        </p:txBody>
      </p:sp>
    </p:spTree>
    <p:extLst>
      <p:ext uri="{BB962C8B-B14F-4D97-AF65-F5344CB8AC3E}">
        <p14:creationId xmlns:p14="http://schemas.microsoft.com/office/powerpoint/2010/main" val="36921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slide - enfamiliehuse">
    <p:bg>
      <p:bgPr>
        <a:solidFill>
          <a:srgbClr val="F8F2E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5682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68706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slide - Etageboliger">
    <p:bg>
      <p:bgPr>
        <a:solidFill>
          <a:srgbClr val="F8F2E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96494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7759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slide - enfamilieh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841772"/>
            <a:ext cx="6858000" cy="1790700"/>
          </a:xfrm>
        </p:spPr>
        <p:txBody>
          <a:bodyPr anchor="b"/>
          <a:lstStyle>
            <a:lvl1pPr algn="l">
              <a:defRPr sz="4500"/>
            </a:lvl1pPr>
          </a:lstStyle>
          <a:p>
            <a:r>
              <a:rPr lang="da-DK"/>
              <a:t>KLIK FOR AT REDIGERE I MASTEREN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pic>
        <p:nvPicPr>
          <p:cNvPr id="18" name="Billede 17">
            <a:extLst>
              <a:ext uri="{FF2B5EF4-FFF2-40B4-BE49-F238E27FC236}">
                <a16:creationId xmlns:a16="http://schemas.microsoft.com/office/drawing/2014/main" id="{7DB5AD0F-6838-114C-9635-BF0C5E29B70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2967150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slide - enfamilieh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841772"/>
            <a:ext cx="6858000" cy="1790700"/>
          </a:xfrm>
        </p:spPr>
        <p:txBody>
          <a:bodyPr anchor="b"/>
          <a:lstStyle>
            <a:lvl1pPr algn="l">
              <a:defRPr sz="4500"/>
            </a:lvl1pPr>
          </a:lstStyle>
          <a:p>
            <a:r>
              <a:rPr lang="da-DK"/>
              <a:t>KLIK FOR AT REDIGERE I MASTEREN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pic>
        <p:nvPicPr>
          <p:cNvPr id="18" name="Billede 17">
            <a:extLst>
              <a:ext uri="{FF2B5EF4-FFF2-40B4-BE49-F238E27FC236}">
                <a16:creationId xmlns:a16="http://schemas.microsoft.com/office/drawing/2014/main" id="{7DB5AD0F-6838-114C-9635-BF0C5E29B70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3472280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slide - Etagebolig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sp>
        <p:nvSpPr>
          <p:cNvPr id="7" name="Title 1">
            <a:extLst>
              <a:ext uri="{FF2B5EF4-FFF2-40B4-BE49-F238E27FC236}">
                <a16:creationId xmlns:a16="http://schemas.microsoft.com/office/drawing/2014/main" id="{13EC666F-24F3-1A43-B573-79550C115574}"/>
              </a:ext>
            </a:extLst>
          </p:cNvPr>
          <p:cNvSpPr>
            <a:spLocks noGrp="1"/>
          </p:cNvSpPr>
          <p:nvPr>
            <p:ph type="ctrTitle" hasCustomPrompt="1"/>
          </p:nvPr>
        </p:nvSpPr>
        <p:spPr>
          <a:xfrm>
            <a:off x="1143000" y="841772"/>
            <a:ext cx="6858000" cy="1790700"/>
          </a:xfrm>
        </p:spPr>
        <p:txBody>
          <a:bodyPr anchor="b"/>
          <a:lstStyle>
            <a:lvl1pPr algn="l">
              <a:defRPr sz="4500"/>
            </a:lvl1pPr>
          </a:lstStyle>
          <a:p>
            <a:r>
              <a:rPr lang="da-DK"/>
              <a:t>KLIK FOR AT REDIGERE I MASTEREN</a:t>
            </a:r>
            <a:endParaRPr lang="en-US"/>
          </a:p>
        </p:txBody>
      </p:sp>
      <p:pic>
        <p:nvPicPr>
          <p:cNvPr id="9" name="Billede 8">
            <a:extLst>
              <a:ext uri="{FF2B5EF4-FFF2-40B4-BE49-F238E27FC236}">
                <a16:creationId xmlns:a16="http://schemas.microsoft.com/office/drawing/2014/main" id="{B4252EC9-B091-9247-AE8A-3A9F90CBCC0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1952305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llem/Bag-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da-DK"/>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sp>
        <p:nvSpPr>
          <p:cNvPr id="7" name="Title 1">
            <a:extLst>
              <a:ext uri="{FF2B5EF4-FFF2-40B4-BE49-F238E27FC236}">
                <a16:creationId xmlns:a16="http://schemas.microsoft.com/office/drawing/2014/main" id="{8AA282AA-D220-1E4F-83C3-94F724C8806B}"/>
              </a:ext>
            </a:extLst>
          </p:cNvPr>
          <p:cNvSpPr>
            <a:spLocks noGrp="1"/>
          </p:cNvSpPr>
          <p:nvPr>
            <p:ph type="ctrTitle" hasCustomPrompt="1"/>
          </p:nvPr>
        </p:nvSpPr>
        <p:spPr>
          <a:xfrm>
            <a:off x="1143000" y="841772"/>
            <a:ext cx="6858000" cy="1790700"/>
          </a:xfrm>
        </p:spPr>
        <p:txBody>
          <a:bodyPr anchor="b">
            <a:normAutofit/>
          </a:bodyPr>
          <a:lstStyle>
            <a:lvl1pPr algn="l">
              <a:defRPr sz="3600"/>
            </a:lvl1pPr>
          </a:lstStyle>
          <a:p>
            <a:r>
              <a:rPr lang="da-DK"/>
              <a:t>KLIK FOR AT REDIGERE I MASTEREN</a:t>
            </a:r>
            <a:endParaRPr lang="en-US"/>
          </a:p>
        </p:txBody>
      </p:sp>
      <p:pic>
        <p:nvPicPr>
          <p:cNvPr id="8" name="Billede 7">
            <a:extLst>
              <a:ext uri="{FF2B5EF4-FFF2-40B4-BE49-F238E27FC236}">
                <a16:creationId xmlns:a16="http://schemas.microsoft.com/office/drawing/2014/main" id="{5384E9A8-3C85-444F-AA6F-48CF81F0F56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2888242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slide - enfamilieh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841772"/>
            <a:ext cx="6858000" cy="1790700"/>
          </a:xfrm>
        </p:spPr>
        <p:txBody>
          <a:bodyPr anchor="b"/>
          <a:lstStyle>
            <a:lvl1pPr algn="l">
              <a:defRPr sz="4500"/>
            </a:lvl1pPr>
          </a:lstStyle>
          <a:p>
            <a:r>
              <a:rPr lang="da-DK"/>
              <a:t>KLIK FOR AT REDIGERE I MASTEREN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pic>
        <p:nvPicPr>
          <p:cNvPr id="18" name="Billede 17">
            <a:extLst>
              <a:ext uri="{FF2B5EF4-FFF2-40B4-BE49-F238E27FC236}">
                <a16:creationId xmlns:a16="http://schemas.microsoft.com/office/drawing/2014/main" id="{7DB5AD0F-6838-114C-9635-BF0C5E29B70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2967150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elslide - enfamilieh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841772"/>
            <a:ext cx="6858000" cy="1790700"/>
          </a:xfrm>
        </p:spPr>
        <p:txBody>
          <a:bodyPr anchor="b"/>
          <a:lstStyle>
            <a:lvl1pPr algn="l">
              <a:defRPr sz="4500"/>
            </a:lvl1pPr>
          </a:lstStyle>
          <a:p>
            <a:r>
              <a:rPr lang="da-DK"/>
              <a:t>KLIK FOR AT REDIGERE I MASTEREN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pic>
        <p:nvPicPr>
          <p:cNvPr id="18" name="Billede 17">
            <a:extLst>
              <a:ext uri="{FF2B5EF4-FFF2-40B4-BE49-F238E27FC236}">
                <a16:creationId xmlns:a16="http://schemas.microsoft.com/office/drawing/2014/main" id="{7DB5AD0F-6838-114C-9635-BF0C5E29B70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347228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el og indholdsobjekt">
    <p:bg>
      <p:bgPr>
        <a:solidFill>
          <a:srgbClr val="0347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2385"/>
            <a:ext cx="6935932" cy="856211"/>
          </a:xfrm>
          <a:prstGeom prst="rect">
            <a:avLst/>
          </a:prstGeom>
        </p:spPr>
        <p:txBody>
          <a:bodyPr anchor="t" anchorCtr="0"/>
          <a:lstStyle>
            <a:lvl1pPr>
              <a:defRPr>
                <a:solidFill>
                  <a:schemeClr val="bg1"/>
                </a:solidFill>
              </a:defRPr>
            </a:lvl1pPr>
          </a:lstStyle>
          <a:p>
            <a:r>
              <a:rPr lang="da-DK"/>
              <a:t>Klik for at redigere titeltypografien i masteren</a:t>
            </a:r>
            <a:endParaRPr lang="en-US"/>
          </a:p>
        </p:txBody>
      </p:sp>
      <p:sp>
        <p:nvSpPr>
          <p:cNvPr id="3" name="Content Placeholder 2"/>
          <p:cNvSpPr>
            <a:spLocks noGrp="1"/>
          </p:cNvSpPr>
          <p:nvPr>
            <p:ph idx="1"/>
          </p:nvPr>
        </p:nvSpPr>
        <p:spPr/>
        <p:txBody>
          <a:bodyPr/>
          <a:lstStyle>
            <a:lvl1pPr>
              <a:lnSpc>
                <a:spcPct val="110000"/>
              </a:lnSpc>
              <a:defRPr b="0" i="0">
                <a:solidFill>
                  <a:schemeClr val="bg1"/>
                </a:solidFill>
                <a:latin typeface="Roboto Light" panose="02000000000000000000" pitchFamily="2" charset="0"/>
                <a:ea typeface="Roboto Light" panose="02000000000000000000" pitchFamily="2" charset="0"/>
              </a:defRPr>
            </a:lvl1pPr>
            <a:lvl2pPr>
              <a:defRPr b="0" i="0">
                <a:latin typeface="Roboto Light" panose="02000000000000000000" pitchFamily="2" charset="0"/>
                <a:ea typeface="Roboto Light" panose="02000000000000000000" pitchFamily="2" charset="0"/>
              </a:defRPr>
            </a:lvl2pPr>
            <a:lvl3pPr>
              <a:defRPr b="0" i="0">
                <a:latin typeface="Roboto Light" panose="02000000000000000000" pitchFamily="2" charset="0"/>
                <a:ea typeface="Roboto Light" panose="02000000000000000000" pitchFamily="2" charset="0"/>
              </a:defRPr>
            </a:lvl3pPr>
            <a:lvl4pPr>
              <a:defRPr b="0" i="0">
                <a:latin typeface="Roboto Light" panose="02000000000000000000" pitchFamily="2" charset="0"/>
                <a:ea typeface="Roboto Light" panose="02000000000000000000" pitchFamily="2" charset="0"/>
              </a:defRPr>
            </a:lvl4pPr>
            <a:lvl5pPr>
              <a:defRPr b="0" i="0">
                <a:latin typeface="Roboto Light" panose="02000000000000000000" pitchFamily="2" charset="0"/>
                <a:ea typeface="Roboto Light" panose="02000000000000000000" pitchFamily="2" charset="0"/>
              </a:defRPr>
            </a:lvl5pPr>
          </a:lstStyle>
          <a:p>
            <a:pPr lvl="0"/>
            <a:r>
              <a:rPr lang="da-DK"/>
              <a:t>Rediger teksttypografien i masteren
Andet niveau
Tredje niveau
Fjerde niveau
Femte niveau</a:t>
            </a:r>
            <a:endParaRPr lang="en-US"/>
          </a:p>
        </p:txBody>
      </p:sp>
      <p:sp>
        <p:nvSpPr>
          <p:cNvPr id="4" name="Date Placeholder 3"/>
          <p:cNvSpPr>
            <a:spLocks noGrp="1"/>
          </p:cNvSpPr>
          <p:nvPr>
            <p:ph type="dt" sz="half" idx="10"/>
          </p:nvPr>
        </p:nvSpPr>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28A91E6-4784-D849-8527-BD22D447803F}" type="slidenum">
              <a:rPr lang="da-DK" smtClean="0"/>
              <a:t>‹nr.›</a:t>
            </a:fld>
            <a:endParaRPr lang="da-DK"/>
          </a:p>
        </p:txBody>
      </p:sp>
      <p:pic>
        <p:nvPicPr>
          <p:cNvPr id="17" name="Billede 16">
            <a:extLst>
              <a:ext uri="{FF2B5EF4-FFF2-40B4-BE49-F238E27FC236}">
                <a16:creationId xmlns:a16="http://schemas.microsoft.com/office/drawing/2014/main" id="{EB50CEAC-D79A-DE6E-E17B-F7B9396B4D34}"/>
              </a:ext>
            </a:extLst>
          </p:cNvPr>
          <p:cNvPicPr>
            <a:picLocks noChangeAspect="1"/>
          </p:cNvPicPr>
          <p:nvPr userDrawn="1"/>
        </p:nvPicPr>
        <p:blipFill>
          <a:blip r:embed="rId2"/>
          <a:stretch>
            <a:fillRect/>
          </a:stretch>
        </p:blipFill>
        <p:spPr>
          <a:xfrm>
            <a:off x="7860534" y="275666"/>
            <a:ext cx="1028700" cy="330200"/>
          </a:xfrm>
          <a:prstGeom prst="rect">
            <a:avLst/>
          </a:prstGeom>
        </p:spPr>
      </p:pic>
    </p:spTree>
    <p:extLst>
      <p:ext uri="{BB962C8B-B14F-4D97-AF65-F5344CB8AC3E}">
        <p14:creationId xmlns:p14="http://schemas.microsoft.com/office/powerpoint/2010/main" val="116522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slide - Etagebolig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sp>
        <p:nvSpPr>
          <p:cNvPr id="7" name="Title 1">
            <a:extLst>
              <a:ext uri="{FF2B5EF4-FFF2-40B4-BE49-F238E27FC236}">
                <a16:creationId xmlns:a16="http://schemas.microsoft.com/office/drawing/2014/main" id="{13EC666F-24F3-1A43-B573-79550C115574}"/>
              </a:ext>
            </a:extLst>
          </p:cNvPr>
          <p:cNvSpPr>
            <a:spLocks noGrp="1"/>
          </p:cNvSpPr>
          <p:nvPr>
            <p:ph type="ctrTitle" hasCustomPrompt="1"/>
          </p:nvPr>
        </p:nvSpPr>
        <p:spPr>
          <a:xfrm>
            <a:off x="1143000" y="841772"/>
            <a:ext cx="6858000" cy="1790700"/>
          </a:xfrm>
        </p:spPr>
        <p:txBody>
          <a:bodyPr anchor="b"/>
          <a:lstStyle>
            <a:lvl1pPr algn="l">
              <a:defRPr sz="4500"/>
            </a:lvl1pPr>
          </a:lstStyle>
          <a:p>
            <a:r>
              <a:rPr lang="da-DK"/>
              <a:t>KLIK FOR AT REDIGERE I MASTEREN</a:t>
            </a:r>
            <a:endParaRPr lang="en-US"/>
          </a:p>
        </p:txBody>
      </p:sp>
      <p:pic>
        <p:nvPicPr>
          <p:cNvPr id="9" name="Billede 8">
            <a:extLst>
              <a:ext uri="{FF2B5EF4-FFF2-40B4-BE49-F238E27FC236}">
                <a16:creationId xmlns:a16="http://schemas.microsoft.com/office/drawing/2014/main" id="{B4252EC9-B091-9247-AE8A-3A9F90CBCC0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1952305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llem/Bag-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da-DK"/>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sp>
        <p:nvSpPr>
          <p:cNvPr id="7" name="Title 1">
            <a:extLst>
              <a:ext uri="{FF2B5EF4-FFF2-40B4-BE49-F238E27FC236}">
                <a16:creationId xmlns:a16="http://schemas.microsoft.com/office/drawing/2014/main" id="{8AA282AA-D220-1E4F-83C3-94F724C8806B}"/>
              </a:ext>
            </a:extLst>
          </p:cNvPr>
          <p:cNvSpPr>
            <a:spLocks noGrp="1"/>
          </p:cNvSpPr>
          <p:nvPr>
            <p:ph type="ctrTitle" hasCustomPrompt="1"/>
          </p:nvPr>
        </p:nvSpPr>
        <p:spPr>
          <a:xfrm>
            <a:off x="1143000" y="841772"/>
            <a:ext cx="6858000" cy="1790700"/>
          </a:xfrm>
        </p:spPr>
        <p:txBody>
          <a:bodyPr anchor="b">
            <a:normAutofit/>
          </a:bodyPr>
          <a:lstStyle>
            <a:lvl1pPr algn="l">
              <a:defRPr sz="3600"/>
            </a:lvl1pPr>
          </a:lstStyle>
          <a:p>
            <a:r>
              <a:rPr lang="da-DK"/>
              <a:t>KLIK FOR AT REDIGERE I MASTEREN</a:t>
            </a:r>
            <a:endParaRPr lang="en-US"/>
          </a:p>
        </p:txBody>
      </p:sp>
      <p:pic>
        <p:nvPicPr>
          <p:cNvPr id="8" name="Billede 7">
            <a:extLst>
              <a:ext uri="{FF2B5EF4-FFF2-40B4-BE49-F238E27FC236}">
                <a16:creationId xmlns:a16="http://schemas.microsoft.com/office/drawing/2014/main" id="{5384E9A8-3C85-444F-AA6F-48CF81F0F56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288824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slide - enfamilieh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841772"/>
            <a:ext cx="6858000" cy="1790700"/>
          </a:xfrm>
        </p:spPr>
        <p:txBody>
          <a:bodyPr anchor="b"/>
          <a:lstStyle>
            <a:lvl1pPr algn="l">
              <a:defRPr sz="4500"/>
            </a:lvl1pPr>
          </a:lstStyle>
          <a:p>
            <a:r>
              <a:rPr lang="da-DK"/>
              <a:t>KLIK FOR AT REDIGERE I MASTEREN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pic>
        <p:nvPicPr>
          <p:cNvPr id="18" name="Billede 17">
            <a:extLst>
              <a:ext uri="{FF2B5EF4-FFF2-40B4-BE49-F238E27FC236}">
                <a16:creationId xmlns:a16="http://schemas.microsoft.com/office/drawing/2014/main" id="{7DB5AD0F-6838-114C-9635-BF0C5E29B70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2967150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elslide - enfamilieh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841772"/>
            <a:ext cx="6858000" cy="1790700"/>
          </a:xfrm>
        </p:spPr>
        <p:txBody>
          <a:bodyPr anchor="b"/>
          <a:lstStyle>
            <a:lvl1pPr algn="l">
              <a:defRPr sz="4500"/>
            </a:lvl1pPr>
          </a:lstStyle>
          <a:p>
            <a:r>
              <a:rPr lang="da-DK"/>
              <a:t>KLIK FOR AT REDIGERE I MASTEREN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pic>
        <p:nvPicPr>
          <p:cNvPr id="18" name="Billede 17">
            <a:extLst>
              <a:ext uri="{FF2B5EF4-FFF2-40B4-BE49-F238E27FC236}">
                <a16:creationId xmlns:a16="http://schemas.microsoft.com/office/drawing/2014/main" id="{7DB5AD0F-6838-114C-9635-BF0C5E29B70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3472280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elslide - Etagebolig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sp>
        <p:nvSpPr>
          <p:cNvPr id="7" name="Title 1">
            <a:extLst>
              <a:ext uri="{FF2B5EF4-FFF2-40B4-BE49-F238E27FC236}">
                <a16:creationId xmlns:a16="http://schemas.microsoft.com/office/drawing/2014/main" id="{13EC666F-24F3-1A43-B573-79550C115574}"/>
              </a:ext>
            </a:extLst>
          </p:cNvPr>
          <p:cNvSpPr>
            <a:spLocks noGrp="1"/>
          </p:cNvSpPr>
          <p:nvPr>
            <p:ph type="ctrTitle" hasCustomPrompt="1"/>
          </p:nvPr>
        </p:nvSpPr>
        <p:spPr>
          <a:xfrm>
            <a:off x="1143000" y="841772"/>
            <a:ext cx="6858000" cy="1790700"/>
          </a:xfrm>
        </p:spPr>
        <p:txBody>
          <a:bodyPr anchor="b"/>
          <a:lstStyle>
            <a:lvl1pPr algn="l">
              <a:defRPr sz="4500"/>
            </a:lvl1pPr>
          </a:lstStyle>
          <a:p>
            <a:r>
              <a:rPr lang="da-DK"/>
              <a:t>KLIK FOR AT REDIGERE I MASTEREN</a:t>
            </a:r>
            <a:endParaRPr lang="en-US"/>
          </a:p>
        </p:txBody>
      </p:sp>
      <p:pic>
        <p:nvPicPr>
          <p:cNvPr id="9" name="Billede 8">
            <a:extLst>
              <a:ext uri="{FF2B5EF4-FFF2-40B4-BE49-F238E27FC236}">
                <a16:creationId xmlns:a16="http://schemas.microsoft.com/office/drawing/2014/main" id="{B4252EC9-B091-9247-AE8A-3A9F90CBCC0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1952305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llem/Bag-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da-DK"/>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sp>
        <p:nvSpPr>
          <p:cNvPr id="7" name="Title 1">
            <a:extLst>
              <a:ext uri="{FF2B5EF4-FFF2-40B4-BE49-F238E27FC236}">
                <a16:creationId xmlns:a16="http://schemas.microsoft.com/office/drawing/2014/main" id="{8AA282AA-D220-1E4F-83C3-94F724C8806B}"/>
              </a:ext>
            </a:extLst>
          </p:cNvPr>
          <p:cNvSpPr>
            <a:spLocks noGrp="1"/>
          </p:cNvSpPr>
          <p:nvPr>
            <p:ph type="ctrTitle" hasCustomPrompt="1"/>
          </p:nvPr>
        </p:nvSpPr>
        <p:spPr>
          <a:xfrm>
            <a:off x="1143000" y="841772"/>
            <a:ext cx="6858000" cy="1790700"/>
          </a:xfrm>
        </p:spPr>
        <p:txBody>
          <a:bodyPr anchor="b">
            <a:normAutofit/>
          </a:bodyPr>
          <a:lstStyle>
            <a:lvl1pPr algn="l">
              <a:defRPr sz="3600"/>
            </a:lvl1pPr>
          </a:lstStyle>
          <a:p>
            <a:r>
              <a:rPr lang="da-DK"/>
              <a:t>KLIK FOR AT REDIGERE I MASTEREN</a:t>
            </a:r>
            <a:endParaRPr lang="en-US"/>
          </a:p>
        </p:txBody>
      </p:sp>
      <p:pic>
        <p:nvPicPr>
          <p:cNvPr id="8" name="Billede 7">
            <a:extLst>
              <a:ext uri="{FF2B5EF4-FFF2-40B4-BE49-F238E27FC236}">
                <a16:creationId xmlns:a16="http://schemas.microsoft.com/office/drawing/2014/main" id="{5384E9A8-3C85-444F-AA6F-48CF81F0F56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2888242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slide - enfamilieh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841772"/>
            <a:ext cx="6858000" cy="1790700"/>
          </a:xfrm>
        </p:spPr>
        <p:txBody>
          <a:bodyPr anchor="b"/>
          <a:lstStyle>
            <a:lvl1pPr algn="l">
              <a:defRPr sz="4500"/>
            </a:lvl1pPr>
          </a:lstStyle>
          <a:p>
            <a:r>
              <a:rPr lang="da-DK"/>
              <a:t>KLIK FOR AT REDIGERE I MASTEREN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pic>
        <p:nvPicPr>
          <p:cNvPr id="18" name="Billede 17">
            <a:extLst>
              <a:ext uri="{FF2B5EF4-FFF2-40B4-BE49-F238E27FC236}">
                <a16:creationId xmlns:a16="http://schemas.microsoft.com/office/drawing/2014/main" id="{7DB5AD0F-6838-114C-9635-BF0C5E29B70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2967150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elslide - enfamilieh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841772"/>
            <a:ext cx="6858000" cy="1790700"/>
          </a:xfrm>
        </p:spPr>
        <p:txBody>
          <a:bodyPr anchor="b"/>
          <a:lstStyle>
            <a:lvl1pPr algn="l">
              <a:defRPr sz="4500"/>
            </a:lvl1pPr>
          </a:lstStyle>
          <a:p>
            <a:r>
              <a:rPr lang="da-DK"/>
              <a:t>KLIK FOR AT REDIGERE I MASTEREN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pic>
        <p:nvPicPr>
          <p:cNvPr id="18" name="Billede 17">
            <a:extLst>
              <a:ext uri="{FF2B5EF4-FFF2-40B4-BE49-F238E27FC236}">
                <a16:creationId xmlns:a16="http://schemas.microsoft.com/office/drawing/2014/main" id="{7DB5AD0F-6838-114C-9635-BF0C5E29B70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3472280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elslide - Etagebolig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sp>
        <p:nvSpPr>
          <p:cNvPr id="7" name="Title 1">
            <a:extLst>
              <a:ext uri="{FF2B5EF4-FFF2-40B4-BE49-F238E27FC236}">
                <a16:creationId xmlns:a16="http://schemas.microsoft.com/office/drawing/2014/main" id="{13EC666F-24F3-1A43-B573-79550C115574}"/>
              </a:ext>
            </a:extLst>
          </p:cNvPr>
          <p:cNvSpPr>
            <a:spLocks noGrp="1"/>
          </p:cNvSpPr>
          <p:nvPr>
            <p:ph type="ctrTitle" hasCustomPrompt="1"/>
          </p:nvPr>
        </p:nvSpPr>
        <p:spPr>
          <a:xfrm>
            <a:off x="1143000" y="841772"/>
            <a:ext cx="6858000" cy="1790700"/>
          </a:xfrm>
        </p:spPr>
        <p:txBody>
          <a:bodyPr anchor="b"/>
          <a:lstStyle>
            <a:lvl1pPr algn="l">
              <a:defRPr sz="4500"/>
            </a:lvl1pPr>
          </a:lstStyle>
          <a:p>
            <a:r>
              <a:rPr lang="da-DK"/>
              <a:t>KLIK FOR AT REDIGERE I MASTEREN</a:t>
            </a:r>
            <a:endParaRPr lang="en-US"/>
          </a:p>
        </p:txBody>
      </p:sp>
      <p:pic>
        <p:nvPicPr>
          <p:cNvPr id="9" name="Billede 8">
            <a:extLst>
              <a:ext uri="{FF2B5EF4-FFF2-40B4-BE49-F238E27FC236}">
                <a16:creationId xmlns:a16="http://schemas.microsoft.com/office/drawing/2014/main" id="{B4252EC9-B091-9247-AE8A-3A9F90CBCC0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1952305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llem/Bag-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da-DK"/>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sp>
        <p:nvSpPr>
          <p:cNvPr id="7" name="Title 1">
            <a:extLst>
              <a:ext uri="{FF2B5EF4-FFF2-40B4-BE49-F238E27FC236}">
                <a16:creationId xmlns:a16="http://schemas.microsoft.com/office/drawing/2014/main" id="{8AA282AA-D220-1E4F-83C3-94F724C8806B}"/>
              </a:ext>
            </a:extLst>
          </p:cNvPr>
          <p:cNvSpPr>
            <a:spLocks noGrp="1"/>
          </p:cNvSpPr>
          <p:nvPr>
            <p:ph type="ctrTitle" hasCustomPrompt="1"/>
          </p:nvPr>
        </p:nvSpPr>
        <p:spPr>
          <a:xfrm>
            <a:off x="1143000" y="841772"/>
            <a:ext cx="6858000" cy="1790700"/>
          </a:xfrm>
        </p:spPr>
        <p:txBody>
          <a:bodyPr anchor="b">
            <a:normAutofit/>
          </a:bodyPr>
          <a:lstStyle>
            <a:lvl1pPr algn="l">
              <a:defRPr sz="3600"/>
            </a:lvl1pPr>
          </a:lstStyle>
          <a:p>
            <a:r>
              <a:rPr lang="da-DK"/>
              <a:t>KLIK FOR AT REDIGERE I MASTEREN</a:t>
            </a:r>
            <a:endParaRPr lang="en-US"/>
          </a:p>
        </p:txBody>
      </p:sp>
      <p:pic>
        <p:nvPicPr>
          <p:cNvPr id="8" name="Billede 7">
            <a:extLst>
              <a:ext uri="{FF2B5EF4-FFF2-40B4-BE49-F238E27FC236}">
                <a16:creationId xmlns:a16="http://schemas.microsoft.com/office/drawing/2014/main" id="{5384E9A8-3C85-444F-AA6F-48CF81F0F56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288824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slide - enfamiliehuse">
    <p:bg>
      <p:bgPr>
        <a:solidFill>
          <a:srgbClr val="F8F2E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5682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slide - enfamilieh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841772"/>
            <a:ext cx="6858000" cy="1790700"/>
          </a:xfrm>
        </p:spPr>
        <p:txBody>
          <a:bodyPr anchor="b"/>
          <a:lstStyle>
            <a:lvl1pPr algn="l">
              <a:defRPr sz="4500"/>
            </a:lvl1pPr>
          </a:lstStyle>
          <a:p>
            <a:r>
              <a:rPr lang="da-DK"/>
              <a:t>KLIK FOR AT REDIGERE I MASTEREN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pic>
        <p:nvPicPr>
          <p:cNvPr id="18" name="Billede 17">
            <a:extLst>
              <a:ext uri="{FF2B5EF4-FFF2-40B4-BE49-F238E27FC236}">
                <a16:creationId xmlns:a16="http://schemas.microsoft.com/office/drawing/2014/main" id="{7DB5AD0F-6838-114C-9635-BF0C5E29B70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2967150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elslide - enfamilieh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841772"/>
            <a:ext cx="6858000" cy="1790700"/>
          </a:xfrm>
        </p:spPr>
        <p:txBody>
          <a:bodyPr anchor="b"/>
          <a:lstStyle>
            <a:lvl1pPr algn="l">
              <a:defRPr sz="4500"/>
            </a:lvl1pPr>
          </a:lstStyle>
          <a:p>
            <a:r>
              <a:rPr lang="da-DK"/>
              <a:t>KLIK FOR AT REDIGERE I MASTEREN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pic>
        <p:nvPicPr>
          <p:cNvPr id="18" name="Billede 17">
            <a:extLst>
              <a:ext uri="{FF2B5EF4-FFF2-40B4-BE49-F238E27FC236}">
                <a16:creationId xmlns:a16="http://schemas.microsoft.com/office/drawing/2014/main" id="{7DB5AD0F-6838-114C-9635-BF0C5E29B70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3472280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elslide - Etagebolig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sp>
        <p:nvSpPr>
          <p:cNvPr id="7" name="Title 1">
            <a:extLst>
              <a:ext uri="{FF2B5EF4-FFF2-40B4-BE49-F238E27FC236}">
                <a16:creationId xmlns:a16="http://schemas.microsoft.com/office/drawing/2014/main" id="{13EC666F-24F3-1A43-B573-79550C115574}"/>
              </a:ext>
            </a:extLst>
          </p:cNvPr>
          <p:cNvSpPr>
            <a:spLocks noGrp="1"/>
          </p:cNvSpPr>
          <p:nvPr>
            <p:ph type="ctrTitle" hasCustomPrompt="1"/>
          </p:nvPr>
        </p:nvSpPr>
        <p:spPr>
          <a:xfrm>
            <a:off x="1143000" y="841772"/>
            <a:ext cx="6858000" cy="1790700"/>
          </a:xfrm>
        </p:spPr>
        <p:txBody>
          <a:bodyPr anchor="b"/>
          <a:lstStyle>
            <a:lvl1pPr algn="l">
              <a:defRPr sz="4500"/>
            </a:lvl1pPr>
          </a:lstStyle>
          <a:p>
            <a:r>
              <a:rPr lang="da-DK"/>
              <a:t>KLIK FOR AT REDIGERE I MASTEREN</a:t>
            </a:r>
            <a:endParaRPr lang="en-US"/>
          </a:p>
        </p:txBody>
      </p:sp>
      <p:pic>
        <p:nvPicPr>
          <p:cNvPr id="9" name="Billede 8">
            <a:extLst>
              <a:ext uri="{FF2B5EF4-FFF2-40B4-BE49-F238E27FC236}">
                <a16:creationId xmlns:a16="http://schemas.microsoft.com/office/drawing/2014/main" id="{B4252EC9-B091-9247-AE8A-3A9F90CBCC0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1952305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llem/Bag-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836A0971-171E-A643-AAA3-37A7CFFEB8F7}" type="datetimeFigureOut">
              <a:rPr lang="da-DK" smtClean="0"/>
              <a:t>04-10-2023</a:t>
            </a:fld>
            <a:endParaRPr lang="da-DK"/>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da-DK"/>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28A91E6-4784-D849-8527-BD22D447803F}" type="slidenum">
              <a:rPr lang="da-DK" smtClean="0"/>
              <a:t>‹nr.›</a:t>
            </a:fld>
            <a:endParaRPr lang="da-DK"/>
          </a:p>
        </p:txBody>
      </p:sp>
      <p:sp>
        <p:nvSpPr>
          <p:cNvPr id="7" name="Title 1">
            <a:extLst>
              <a:ext uri="{FF2B5EF4-FFF2-40B4-BE49-F238E27FC236}">
                <a16:creationId xmlns:a16="http://schemas.microsoft.com/office/drawing/2014/main" id="{8AA282AA-D220-1E4F-83C3-94F724C8806B}"/>
              </a:ext>
            </a:extLst>
          </p:cNvPr>
          <p:cNvSpPr>
            <a:spLocks noGrp="1"/>
          </p:cNvSpPr>
          <p:nvPr>
            <p:ph type="ctrTitle" hasCustomPrompt="1"/>
          </p:nvPr>
        </p:nvSpPr>
        <p:spPr>
          <a:xfrm>
            <a:off x="1143000" y="841772"/>
            <a:ext cx="6858000" cy="1790700"/>
          </a:xfrm>
        </p:spPr>
        <p:txBody>
          <a:bodyPr anchor="b">
            <a:normAutofit/>
          </a:bodyPr>
          <a:lstStyle>
            <a:lvl1pPr algn="l">
              <a:defRPr sz="3600"/>
            </a:lvl1pPr>
          </a:lstStyle>
          <a:p>
            <a:r>
              <a:rPr lang="da-DK"/>
              <a:t>KLIK FOR AT REDIGERE I MASTEREN</a:t>
            </a:r>
            <a:endParaRPr lang="en-US"/>
          </a:p>
        </p:txBody>
      </p:sp>
      <p:pic>
        <p:nvPicPr>
          <p:cNvPr id="8" name="Billede 7">
            <a:extLst>
              <a:ext uri="{FF2B5EF4-FFF2-40B4-BE49-F238E27FC236}">
                <a16:creationId xmlns:a16="http://schemas.microsoft.com/office/drawing/2014/main" id="{5384E9A8-3C85-444F-AA6F-48CF81F0F56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646917" y="4537082"/>
            <a:ext cx="1294782" cy="460366"/>
          </a:xfrm>
          <a:prstGeom prst="rect">
            <a:avLst/>
          </a:prstGeom>
        </p:spPr>
      </p:pic>
    </p:spTree>
    <p:extLst>
      <p:ext uri="{BB962C8B-B14F-4D97-AF65-F5344CB8AC3E}">
        <p14:creationId xmlns:p14="http://schemas.microsoft.com/office/powerpoint/2010/main" val="2888242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9764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el og indholdsobjekt">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28FCC3D7-0F6C-ED74-E6EA-BDAF306E1B7C}"/>
              </a:ext>
            </a:extLst>
          </p:cNvPr>
          <p:cNvPicPr>
            <a:picLocks noChangeAspect="1"/>
          </p:cNvPicPr>
          <p:nvPr userDrawn="1"/>
        </p:nvPicPr>
        <p:blipFill>
          <a:blip r:embed="rId2"/>
          <a:stretch>
            <a:fillRect/>
          </a:stretch>
        </p:blipFill>
        <p:spPr>
          <a:xfrm>
            <a:off x="0" y="1210245"/>
            <a:ext cx="9144000" cy="2997200"/>
          </a:xfrm>
          <a:prstGeom prst="rect">
            <a:avLst/>
          </a:prstGeom>
        </p:spPr>
      </p:pic>
      <p:sp>
        <p:nvSpPr>
          <p:cNvPr id="2" name="Titel 1">
            <a:extLst>
              <a:ext uri="{FF2B5EF4-FFF2-40B4-BE49-F238E27FC236}">
                <a16:creationId xmlns:a16="http://schemas.microsoft.com/office/drawing/2014/main" id="{4C988EF3-0B4B-A664-D639-2BA21740279A}"/>
              </a:ext>
            </a:extLst>
          </p:cNvPr>
          <p:cNvSpPr>
            <a:spLocks noGrp="1"/>
          </p:cNvSpPr>
          <p:nvPr>
            <p:ph type="title"/>
          </p:nvPr>
        </p:nvSpPr>
        <p:spPr>
          <a:xfrm>
            <a:off x="628650" y="1693022"/>
            <a:ext cx="5154930" cy="1233058"/>
          </a:xfrm>
        </p:spPr>
        <p:txBody>
          <a:bodyPr/>
          <a:lstStyle>
            <a:lvl1pPr>
              <a:defRPr sz="4400">
                <a:solidFill>
                  <a:srgbClr val="F8F2E0"/>
                </a:solidFill>
              </a:defRPr>
            </a:lvl1pPr>
          </a:lstStyle>
          <a:p>
            <a:r>
              <a:rPr lang="da-DK"/>
              <a:t>Klik for at redigere titeltypografien i masteren</a:t>
            </a:r>
          </a:p>
        </p:txBody>
      </p:sp>
      <p:sp>
        <p:nvSpPr>
          <p:cNvPr id="8" name="Rektangel 7">
            <a:extLst>
              <a:ext uri="{FF2B5EF4-FFF2-40B4-BE49-F238E27FC236}">
                <a16:creationId xmlns:a16="http://schemas.microsoft.com/office/drawing/2014/main" id="{88894682-3B38-C27B-F024-358559514E72}"/>
              </a:ext>
            </a:extLst>
          </p:cNvPr>
          <p:cNvSpPr/>
          <p:nvPr userDrawn="1"/>
        </p:nvSpPr>
        <p:spPr>
          <a:xfrm>
            <a:off x="0" y="-1"/>
            <a:ext cx="9144000" cy="1210245"/>
          </a:xfrm>
          <a:prstGeom prst="rect">
            <a:avLst/>
          </a:prstGeom>
          <a:solidFill>
            <a:srgbClr val="004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265FA54E-3CB0-DC06-9B5D-C7EE1AF13D16}"/>
              </a:ext>
            </a:extLst>
          </p:cNvPr>
          <p:cNvPicPr>
            <a:picLocks noChangeAspect="1"/>
          </p:cNvPicPr>
          <p:nvPr userDrawn="1"/>
        </p:nvPicPr>
        <p:blipFill>
          <a:blip r:embed="rId3"/>
          <a:stretch>
            <a:fillRect/>
          </a:stretch>
        </p:blipFill>
        <p:spPr>
          <a:xfrm>
            <a:off x="681990" y="516813"/>
            <a:ext cx="1604010" cy="527139"/>
          </a:xfrm>
          <a:prstGeom prst="rect">
            <a:avLst/>
          </a:prstGeom>
        </p:spPr>
      </p:pic>
    </p:spTree>
    <p:extLst>
      <p:ext uri="{BB962C8B-B14F-4D97-AF65-F5344CB8AC3E}">
        <p14:creationId xmlns:p14="http://schemas.microsoft.com/office/powerpoint/2010/main" val="331590681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68706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 Etageboliger">
    <p:bg>
      <p:bgPr>
        <a:solidFill>
          <a:srgbClr val="F8F2E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96494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7759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el og indholdsobjekt">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28FCC3D7-0F6C-ED74-E6EA-BDAF306E1B7C}"/>
              </a:ext>
            </a:extLst>
          </p:cNvPr>
          <p:cNvPicPr>
            <a:picLocks noChangeAspect="1"/>
          </p:cNvPicPr>
          <p:nvPr userDrawn="1"/>
        </p:nvPicPr>
        <p:blipFill>
          <a:blip r:embed="rId2"/>
          <a:stretch>
            <a:fillRect/>
          </a:stretch>
        </p:blipFill>
        <p:spPr>
          <a:xfrm>
            <a:off x="0" y="1210245"/>
            <a:ext cx="9144000" cy="2997200"/>
          </a:xfrm>
          <a:prstGeom prst="rect">
            <a:avLst/>
          </a:prstGeom>
        </p:spPr>
      </p:pic>
      <p:sp>
        <p:nvSpPr>
          <p:cNvPr id="2" name="Titel 1">
            <a:extLst>
              <a:ext uri="{FF2B5EF4-FFF2-40B4-BE49-F238E27FC236}">
                <a16:creationId xmlns:a16="http://schemas.microsoft.com/office/drawing/2014/main" id="{4C988EF3-0B4B-A664-D639-2BA21740279A}"/>
              </a:ext>
            </a:extLst>
          </p:cNvPr>
          <p:cNvSpPr>
            <a:spLocks noGrp="1"/>
          </p:cNvSpPr>
          <p:nvPr>
            <p:ph type="title"/>
          </p:nvPr>
        </p:nvSpPr>
        <p:spPr>
          <a:xfrm>
            <a:off x="628650" y="1693022"/>
            <a:ext cx="5154930" cy="1233058"/>
          </a:xfrm>
        </p:spPr>
        <p:txBody>
          <a:bodyPr/>
          <a:lstStyle>
            <a:lvl1pPr>
              <a:defRPr sz="4400">
                <a:solidFill>
                  <a:srgbClr val="F8F2E0"/>
                </a:solidFill>
              </a:defRPr>
            </a:lvl1pPr>
          </a:lstStyle>
          <a:p>
            <a:r>
              <a:rPr lang="da-DK"/>
              <a:t>Klik for at redigere titeltypografien i masteren</a:t>
            </a:r>
          </a:p>
        </p:txBody>
      </p:sp>
      <p:sp>
        <p:nvSpPr>
          <p:cNvPr id="8" name="Rektangel 7">
            <a:extLst>
              <a:ext uri="{FF2B5EF4-FFF2-40B4-BE49-F238E27FC236}">
                <a16:creationId xmlns:a16="http://schemas.microsoft.com/office/drawing/2014/main" id="{88894682-3B38-C27B-F024-358559514E72}"/>
              </a:ext>
            </a:extLst>
          </p:cNvPr>
          <p:cNvSpPr/>
          <p:nvPr userDrawn="1"/>
        </p:nvSpPr>
        <p:spPr>
          <a:xfrm>
            <a:off x="0" y="-1"/>
            <a:ext cx="9144000" cy="1210245"/>
          </a:xfrm>
          <a:prstGeom prst="rect">
            <a:avLst/>
          </a:prstGeom>
          <a:solidFill>
            <a:srgbClr val="004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265FA54E-3CB0-DC06-9B5D-C7EE1AF13D16}"/>
              </a:ext>
            </a:extLst>
          </p:cNvPr>
          <p:cNvPicPr>
            <a:picLocks noChangeAspect="1"/>
          </p:cNvPicPr>
          <p:nvPr userDrawn="1"/>
        </p:nvPicPr>
        <p:blipFill>
          <a:blip r:embed="rId3"/>
          <a:stretch>
            <a:fillRect/>
          </a:stretch>
        </p:blipFill>
        <p:spPr>
          <a:xfrm>
            <a:off x="681990" y="516813"/>
            <a:ext cx="1604010" cy="527139"/>
          </a:xfrm>
          <a:prstGeom prst="rect">
            <a:avLst/>
          </a:prstGeom>
        </p:spPr>
      </p:pic>
    </p:spTree>
    <p:extLst>
      <p:ext uri="{BB962C8B-B14F-4D97-AF65-F5344CB8AC3E}">
        <p14:creationId xmlns:p14="http://schemas.microsoft.com/office/powerpoint/2010/main" val="28764861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628650" y="382385"/>
            <a:ext cx="6935932" cy="856211"/>
          </a:xfrm>
          <a:prstGeom prst="rect">
            <a:avLst/>
          </a:prstGeom>
        </p:spPr>
        <p:txBody>
          <a:bodyPr anchor="t" anchorCtr="0"/>
          <a:lstStyle>
            <a:lvl1pPr>
              <a:defRPr>
                <a:solidFill>
                  <a:srgbClr val="03473A"/>
                </a:solidFill>
              </a:defRPr>
            </a:lvl1pPr>
          </a:lstStyle>
          <a:p>
            <a:r>
              <a:rPr lang="da-DK"/>
              <a:t>Klik for at redigere titeltypografien i masteren</a:t>
            </a:r>
            <a:endParaRPr lang="en-US"/>
          </a:p>
        </p:txBody>
      </p:sp>
      <p:sp>
        <p:nvSpPr>
          <p:cNvPr id="3" name="Content Placeholder 2"/>
          <p:cNvSpPr>
            <a:spLocks noGrp="1"/>
          </p:cNvSpPr>
          <p:nvPr>
            <p:ph idx="1"/>
          </p:nvPr>
        </p:nvSpPr>
        <p:spPr/>
        <p:txBody>
          <a:bodyPr/>
          <a:lstStyle>
            <a:lvl1pPr>
              <a:lnSpc>
                <a:spcPct val="110000"/>
              </a:lnSpc>
              <a:defRPr b="0" i="0">
                <a:latin typeface="Roboto Light" panose="02000000000000000000" pitchFamily="2" charset="0"/>
                <a:ea typeface="Roboto Light" panose="02000000000000000000" pitchFamily="2" charset="0"/>
              </a:defRPr>
            </a:lvl1pPr>
            <a:lvl2pPr>
              <a:defRPr b="0" i="0">
                <a:latin typeface="Roboto Light" panose="02000000000000000000" pitchFamily="2" charset="0"/>
                <a:ea typeface="Roboto Light" panose="02000000000000000000" pitchFamily="2" charset="0"/>
              </a:defRPr>
            </a:lvl2pPr>
            <a:lvl3pPr>
              <a:defRPr b="0" i="0">
                <a:latin typeface="Roboto Light" panose="02000000000000000000" pitchFamily="2" charset="0"/>
                <a:ea typeface="Roboto Light" panose="02000000000000000000" pitchFamily="2" charset="0"/>
              </a:defRPr>
            </a:lvl3pPr>
            <a:lvl4pPr>
              <a:defRPr b="0" i="0">
                <a:latin typeface="Roboto Light" panose="02000000000000000000" pitchFamily="2" charset="0"/>
                <a:ea typeface="Roboto Light" panose="02000000000000000000" pitchFamily="2" charset="0"/>
              </a:defRPr>
            </a:lvl4pPr>
            <a:lvl5pPr>
              <a:defRPr b="0" i="0">
                <a:latin typeface="Roboto Light" panose="02000000000000000000" pitchFamily="2" charset="0"/>
                <a:ea typeface="Roboto Light" panose="02000000000000000000" pitchFamily="2" charset="0"/>
              </a:defRPr>
            </a:lvl5pPr>
          </a:lstStyle>
          <a:p>
            <a:pPr lvl="0"/>
            <a:r>
              <a:rPr lang="da-DK"/>
              <a:t>Rediger teksttypografien i masteren
Andet niveau
Tredje niveau
Fjerde niveau
Femte niveau</a:t>
            </a:r>
            <a:endParaRPr lang="en-US"/>
          </a:p>
        </p:txBody>
      </p:sp>
      <p:sp>
        <p:nvSpPr>
          <p:cNvPr id="4" name="Date Placeholder 3"/>
          <p:cNvSpPr>
            <a:spLocks noGrp="1"/>
          </p:cNvSpPr>
          <p:nvPr>
            <p:ph type="dt" sz="half" idx="10"/>
          </p:nvPr>
        </p:nvSpPr>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28A91E6-4784-D849-8527-BD22D447803F}" type="slidenum">
              <a:rPr lang="da-DK" smtClean="0"/>
              <a:t>‹nr.›</a:t>
            </a:fld>
            <a:endParaRPr lang="da-DK"/>
          </a:p>
        </p:txBody>
      </p:sp>
    </p:spTree>
    <p:extLst>
      <p:ext uri="{BB962C8B-B14F-4D97-AF65-F5344CB8AC3E}">
        <p14:creationId xmlns:p14="http://schemas.microsoft.com/office/powerpoint/2010/main" val="36921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el og indholdsobjekt">
    <p:bg>
      <p:bgPr>
        <a:solidFill>
          <a:srgbClr val="0347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2385"/>
            <a:ext cx="6935932" cy="856211"/>
          </a:xfrm>
          <a:prstGeom prst="rect">
            <a:avLst/>
          </a:prstGeom>
        </p:spPr>
        <p:txBody>
          <a:bodyPr anchor="t" anchorCtr="0"/>
          <a:lstStyle>
            <a:lvl1pPr>
              <a:defRPr>
                <a:solidFill>
                  <a:schemeClr val="bg1"/>
                </a:solidFill>
              </a:defRPr>
            </a:lvl1pPr>
          </a:lstStyle>
          <a:p>
            <a:r>
              <a:rPr lang="da-DK"/>
              <a:t>Klik for at redigere titeltypografien i masteren</a:t>
            </a:r>
            <a:endParaRPr lang="en-US"/>
          </a:p>
        </p:txBody>
      </p:sp>
      <p:sp>
        <p:nvSpPr>
          <p:cNvPr id="3" name="Content Placeholder 2"/>
          <p:cNvSpPr>
            <a:spLocks noGrp="1"/>
          </p:cNvSpPr>
          <p:nvPr>
            <p:ph idx="1"/>
          </p:nvPr>
        </p:nvSpPr>
        <p:spPr/>
        <p:txBody>
          <a:bodyPr/>
          <a:lstStyle>
            <a:lvl1pPr>
              <a:lnSpc>
                <a:spcPct val="110000"/>
              </a:lnSpc>
              <a:defRPr b="0" i="0">
                <a:solidFill>
                  <a:schemeClr val="bg1"/>
                </a:solidFill>
                <a:latin typeface="Roboto Light" panose="02000000000000000000" pitchFamily="2" charset="0"/>
                <a:ea typeface="Roboto Light" panose="02000000000000000000" pitchFamily="2" charset="0"/>
              </a:defRPr>
            </a:lvl1pPr>
            <a:lvl2pPr>
              <a:defRPr b="0" i="0">
                <a:latin typeface="Roboto Light" panose="02000000000000000000" pitchFamily="2" charset="0"/>
                <a:ea typeface="Roboto Light" panose="02000000000000000000" pitchFamily="2" charset="0"/>
              </a:defRPr>
            </a:lvl2pPr>
            <a:lvl3pPr>
              <a:defRPr b="0" i="0">
                <a:latin typeface="Roboto Light" panose="02000000000000000000" pitchFamily="2" charset="0"/>
                <a:ea typeface="Roboto Light" panose="02000000000000000000" pitchFamily="2" charset="0"/>
              </a:defRPr>
            </a:lvl3pPr>
            <a:lvl4pPr>
              <a:defRPr b="0" i="0">
                <a:latin typeface="Roboto Light" panose="02000000000000000000" pitchFamily="2" charset="0"/>
                <a:ea typeface="Roboto Light" panose="02000000000000000000" pitchFamily="2" charset="0"/>
              </a:defRPr>
            </a:lvl4pPr>
            <a:lvl5pPr>
              <a:defRPr b="0" i="0">
                <a:latin typeface="Roboto Light" panose="02000000000000000000" pitchFamily="2" charset="0"/>
                <a:ea typeface="Roboto Light" panose="02000000000000000000" pitchFamily="2" charset="0"/>
              </a:defRPr>
            </a:lvl5pPr>
          </a:lstStyle>
          <a:p>
            <a:pPr lvl="0"/>
            <a:r>
              <a:rPr lang="da-DK"/>
              <a:t>Rediger teksttypografien i masteren
Andet niveau
Tredje niveau
Fjerde niveau
Femte niveau</a:t>
            </a:r>
            <a:endParaRPr lang="en-US"/>
          </a:p>
        </p:txBody>
      </p:sp>
      <p:sp>
        <p:nvSpPr>
          <p:cNvPr id="4" name="Date Placeholder 3"/>
          <p:cNvSpPr>
            <a:spLocks noGrp="1"/>
          </p:cNvSpPr>
          <p:nvPr>
            <p:ph type="dt" sz="half" idx="10"/>
          </p:nvPr>
        </p:nvSpPr>
        <p:spPr/>
        <p:txBody>
          <a:bodyPr/>
          <a:lstStyle/>
          <a:p>
            <a:fld id="{836A0971-171E-A643-AAA3-37A7CFFEB8F7}" type="datetimeFigureOut">
              <a:rPr lang="da-DK" smtClean="0"/>
              <a:t>04-10-2023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28A91E6-4784-D849-8527-BD22D447803F}" type="slidenum">
              <a:rPr lang="da-DK" smtClean="0"/>
              <a:t>‹nr.›</a:t>
            </a:fld>
            <a:endParaRPr lang="da-DK"/>
          </a:p>
        </p:txBody>
      </p:sp>
      <p:pic>
        <p:nvPicPr>
          <p:cNvPr id="17" name="Billede 16">
            <a:extLst>
              <a:ext uri="{FF2B5EF4-FFF2-40B4-BE49-F238E27FC236}">
                <a16:creationId xmlns:a16="http://schemas.microsoft.com/office/drawing/2014/main" id="{EB50CEAC-D79A-DE6E-E17B-F7B9396B4D34}"/>
              </a:ext>
            </a:extLst>
          </p:cNvPr>
          <p:cNvPicPr>
            <a:picLocks noChangeAspect="1"/>
          </p:cNvPicPr>
          <p:nvPr userDrawn="1"/>
        </p:nvPicPr>
        <p:blipFill>
          <a:blip r:embed="rId2"/>
          <a:srcRect/>
          <a:stretch/>
        </p:blipFill>
        <p:spPr>
          <a:xfrm>
            <a:off x="7613399" y="189411"/>
            <a:ext cx="1443946" cy="558000"/>
          </a:xfrm>
          <a:prstGeom prst="rect">
            <a:avLst/>
          </a:prstGeom>
        </p:spPr>
      </p:pic>
    </p:spTree>
    <p:extLst>
      <p:ext uri="{BB962C8B-B14F-4D97-AF65-F5344CB8AC3E}">
        <p14:creationId xmlns:p14="http://schemas.microsoft.com/office/powerpoint/2010/main" val="11652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2E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A6CD08-FCAA-073C-B1F4-01AE161D9CFA}"/>
              </a:ext>
            </a:extLst>
          </p:cNvPr>
          <p:cNvSpPr>
            <a:spLocks noGrp="1"/>
          </p:cNvSpPr>
          <p:nvPr>
            <p:ph type="title"/>
          </p:nvPr>
        </p:nvSpPr>
        <p:spPr>
          <a:xfrm>
            <a:off x="628650" y="382382"/>
            <a:ext cx="7093874" cy="819129"/>
          </a:xfrm>
          <a:prstGeom prst="rect">
            <a:avLst/>
          </a:prstGeom>
        </p:spPr>
        <p:txBody>
          <a:bodyPr vert="horz" lIns="91440" tIns="45720" rIns="91440" bIns="45720" rtlCol="0" anchor="t" anchorCtr="0">
            <a:noAutofit/>
          </a:bodyPr>
          <a:lstStyle/>
          <a:p>
            <a:r>
              <a:rPr lang="da-DK"/>
              <a:t>Klik for at redigere titeltypografien i masteren</a:t>
            </a:r>
            <a:endParaRPr lang="en-US"/>
          </a:p>
        </p:txBody>
      </p:sp>
      <p:sp>
        <p:nvSpPr>
          <p:cNvPr id="3" name="Text Placeholder 2">
            <a:extLst>
              <a:ext uri="{FF2B5EF4-FFF2-40B4-BE49-F238E27FC236}">
                <a16:creationId xmlns:a16="http://schemas.microsoft.com/office/drawing/2014/main" id="{9F09BFF7-1806-5299-F650-55BD399331AA}"/>
              </a:ext>
            </a:extLst>
          </p:cNvPr>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da-DK"/>
              <a:t>Klik for at redigere teksttypografierne i masteren</a:t>
            </a:r>
          </a:p>
          <a:p>
            <a:pPr lvl="1"/>
            <a:r>
              <a:rPr lang="da-DK"/>
              <a:t>Andet niveau</a:t>
            </a:r>
          </a:p>
          <a:p>
            <a:pPr lvl="2"/>
            <a:r>
              <a:rPr lang="da-DK"/>
              <a:t>Tredje niveau</a:t>
            </a:r>
          </a:p>
        </p:txBody>
      </p:sp>
      <p:pic>
        <p:nvPicPr>
          <p:cNvPr id="5" name="Billede 4">
            <a:extLst>
              <a:ext uri="{FF2B5EF4-FFF2-40B4-BE49-F238E27FC236}">
                <a16:creationId xmlns:a16="http://schemas.microsoft.com/office/drawing/2014/main" id="{FE358125-CAE0-A3A1-DF09-24E034928C96}"/>
              </a:ext>
            </a:extLst>
          </p:cNvPr>
          <p:cNvPicPr>
            <a:picLocks noChangeAspect="1"/>
          </p:cNvPicPr>
          <p:nvPr userDrawn="1"/>
        </p:nvPicPr>
        <p:blipFill>
          <a:blip r:embed="rId9"/>
          <a:srcRect/>
          <a:stretch/>
        </p:blipFill>
        <p:spPr>
          <a:xfrm>
            <a:off x="7856565" y="272020"/>
            <a:ext cx="1028700" cy="330200"/>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24" r:id="rId3"/>
    <p:sldLayoutId id="2147483728" r:id="rId4"/>
    <p:sldLayoutId id="2147483725" r:id="rId5"/>
    <p:sldLayoutId id="2147483726" r:id="rId6"/>
    <p:sldLayoutId id="2147483731" r:id="rId7"/>
  </p:sldLayoutIdLst>
  <p:txStyles>
    <p:titleStyle>
      <a:lvl1pPr algn="l" defTabSz="685800" rtl="0" eaLnBrk="0" fontAlgn="base" hangingPunct="0">
        <a:lnSpc>
          <a:spcPct val="90000"/>
        </a:lnSpc>
        <a:spcBef>
          <a:spcPct val="0"/>
        </a:spcBef>
        <a:spcAft>
          <a:spcPct val="0"/>
        </a:spcAft>
        <a:defRPr sz="2800" b="1" i="0" kern="1200">
          <a:solidFill>
            <a:srgbClr val="03473A"/>
          </a:solidFill>
          <a:latin typeface="Roboto" panose="02000000000000000000" pitchFamily="2" charset="0"/>
          <a:ea typeface="Roboto" panose="02000000000000000000" pitchFamily="2" charset="0"/>
          <a:cs typeface="Roboto"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p:titleStyle>
    <p:bodyStyle>
      <a:lvl1pPr marL="171450" indent="-171450" algn="l" defTabSz="685800" rtl="0" eaLnBrk="0" fontAlgn="base" hangingPunct="0">
        <a:lnSpc>
          <a:spcPct val="110000"/>
        </a:lnSpc>
        <a:spcBef>
          <a:spcPts val="750"/>
        </a:spcBef>
        <a:spcAft>
          <a:spcPct val="0"/>
        </a:spcAft>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0" fontAlgn="base" hangingPunct="0">
        <a:lnSpc>
          <a:spcPct val="110000"/>
        </a:lnSpc>
        <a:spcBef>
          <a:spcPts val="375"/>
        </a:spcBef>
        <a:spcAft>
          <a:spcPct val="0"/>
        </a:spcAft>
        <a:buFont typeface="Arial" panose="020B0604020202020204" pitchFamily="34" charset="0"/>
        <a:buChar char="•"/>
        <a:defRPr sz="1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0" fontAlgn="base" hangingPunct="0">
        <a:lnSpc>
          <a:spcPct val="110000"/>
        </a:lnSpc>
        <a:spcBef>
          <a:spcPts val="375"/>
        </a:spcBef>
        <a:spcAft>
          <a:spcPct val="0"/>
        </a:spcAft>
        <a:buFont typeface="Arial" panose="020B0604020202020204" pitchFamily="34" charset="0"/>
        <a:buChar char="•"/>
        <a:defRPr sz="14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2E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A6CD08-FCAA-073C-B1F4-01AE161D9CFA}"/>
              </a:ext>
            </a:extLst>
          </p:cNvPr>
          <p:cNvSpPr>
            <a:spLocks noGrp="1"/>
          </p:cNvSpPr>
          <p:nvPr>
            <p:ph type="title"/>
          </p:nvPr>
        </p:nvSpPr>
        <p:spPr>
          <a:xfrm>
            <a:off x="628650" y="382382"/>
            <a:ext cx="7093874" cy="819129"/>
          </a:xfrm>
          <a:prstGeom prst="rect">
            <a:avLst/>
          </a:prstGeom>
        </p:spPr>
        <p:txBody>
          <a:bodyPr vert="horz" lIns="91440" tIns="45720" rIns="91440" bIns="45720" rtlCol="0" anchor="t" anchorCtr="0">
            <a:noAutofit/>
          </a:bodyPr>
          <a:lstStyle/>
          <a:p>
            <a:r>
              <a:rPr lang="da-DK"/>
              <a:t>Klik for at redigere titeltypografien i masteren</a:t>
            </a:r>
            <a:endParaRPr lang="en-US"/>
          </a:p>
        </p:txBody>
      </p:sp>
      <p:sp>
        <p:nvSpPr>
          <p:cNvPr id="3" name="Text Placeholder 2">
            <a:extLst>
              <a:ext uri="{FF2B5EF4-FFF2-40B4-BE49-F238E27FC236}">
                <a16:creationId xmlns:a16="http://schemas.microsoft.com/office/drawing/2014/main" id="{9F09BFF7-1806-5299-F650-55BD399331AA}"/>
              </a:ext>
            </a:extLst>
          </p:cNvPr>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da-DK"/>
              <a:t>Klik for at redigere teksttypografierne i masteren</a:t>
            </a:r>
          </a:p>
          <a:p>
            <a:pPr lvl="1"/>
            <a:r>
              <a:rPr lang="da-DK"/>
              <a:t>Andet niveau</a:t>
            </a:r>
          </a:p>
          <a:p>
            <a:pPr lvl="2"/>
            <a:r>
              <a:rPr lang="da-DK"/>
              <a:t>Tredje niveau</a:t>
            </a:r>
          </a:p>
        </p:txBody>
      </p:sp>
      <p:pic>
        <p:nvPicPr>
          <p:cNvPr id="5" name="Billede 4">
            <a:extLst>
              <a:ext uri="{FF2B5EF4-FFF2-40B4-BE49-F238E27FC236}">
                <a16:creationId xmlns:a16="http://schemas.microsoft.com/office/drawing/2014/main" id="{FE358125-CAE0-A3A1-DF09-24E034928C96}"/>
              </a:ext>
            </a:extLst>
          </p:cNvPr>
          <p:cNvPicPr>
            <a:picLocks noChangeAspect="1"/>
          </p:cNvPicPr>
          <p:nvPr userDrawn="1"/>
        </p:nvPicPr>
        <p:blipFill>
          <a:blip r:embed="rId30"/>
          <a:srcRect/>
          <a:stretch/>
        </p:blipFill>
        <p:spPr>
          <a:xfrm>
            <a:off x="7609091" y="189874"/>
            <a:ext cx="1443469" cy="557816"/>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61" r:id="rId7"/>
    <p:sldLayoutId id="2147483762" r:id="rId8"/>
    <p:sldLayoutId id="2147483763" r:id="rId9"/>
    <p:sldLayoutId id="2147483764" r:id="rId10"/>
    <p:sldLayoutId id="2147483757" r:id="rId11"/>
    <p:sldLayoutId id="2147483758" r:id="rId12"/>
    <p:sldLayoutId id="2147483759" r:id="rId13"/>
    <p:sldLayoutId id="2147483760" r:id="rId14"/>
    <p:sldLayoutId id="2147483753" r:id="rId15"/>
    <p:sldLayoutId id="2147483754" r:id="rId16"/>
    <p:sldLayoutId id="2147483755" r:id="rId17"/>
    <p:sldLayoutId id="2147483756" r:id="rId18"/>
    <p:sldLayoutId id="2147483749" r:id="rId19"/>
    <p:sldLayoutId id="2147483750" r:id="rId20"/>
    <p:sldLayoutId id="2147483751" r:id="rId21"/>
    <p:sldLayoutId id="2147483752" r:id="rId22"/>
    <p:sldLayoutId id="2147483732" r:id="rId23"/>
    <p:sldLayoutId id="2147483733" r:id="rId24"/>
    <p:sldLayoutId id="2147483734" r:id="rId25"/>
    <p:sldLayoutId id="2147483739" r:id="rId26"/>
    <p:sldLayoutId id="2147483740" r:id="rId27"/>
    <p:sldLayoutId id="2147483741" r:id="rId28"/>
  </p:sldLayoutIdLst>
  <p:txStyles>
    <p:titleStyle>
      <a:lvl1pPr algn="l" defTabSz="685800" rtl="0" eaLnBrk="0" fontAlgn="base" hangingPunct="0">
        <a:lnSpc>
          <a:spcPct val="90000"/>
        </a:lnSpc>
        <a:spcBef>
          <a:spcPct val="0"/>
        </a:spcBef>
        <a:spcAft>
          <a:spcPct val="0"/>
        </a:spcAft>
        <a:defRPr sz="2800" b="1" i="0" kern="1200">
          <a:solidFill>
            <a:srgbClr val="004939"/>
          </a:solidFill>
          <a:latin typeface="Roboto" panose="02000000000000000000" pitchFamily="2" charset="0"/>
          <a:ea typeface="Roboto" panose="02000000000000000000" pitchFamily="2" charset="0"/>
          <a:cs typeface="Roboto"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p:titleStyle>
    <p:bodyStyle>
      <a:lvl1pPr marL="171450" indent="-171450" algn="l" defTabSz="685800" rtl="0" eaLnBrk="0" fontAlgn="base" hangingPunct="0">
        <a:lnSpc>
          <a:spcPct val="110000"/>
        </a:lnSpc>
        <a:spcBef>
          <a:spcPts val="750"/>
        </a:spcBef>
        <a:spcAft>
          <a:spcPct val="0"/>
        </a:spcAft>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0" fontAlgn="base" hangingPunct="0">
        <a:lnSpc>
          <a:spcPct val="110000"/>
        </a:lnSpc>
        <a:spcBef>
          <a:spcPts val="375"/>
        </a:spcBef>
        <a:spcAft>
          <a:spcPct val="0"/>
        </a:spcAft>
        <a:buFont typeface="Arial" panose="020B0604020202020204" pitchFamily="34" charset="0"/>
        <a:buChar char="•"/>
        <a:defRPr sz="1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0" fontAlgn="base" hangingPunct="0">
        <a:lnSpc>
          <a:spcPct val="110000"/>
        </a:lnSpc>
        <a:spcBef>
          <a:spcPts val="375"/>
        </a:spcBef>
        <a:spcAft>
          <a:spcPct val="0"/>
        </a:spcAft>
        <a:buFont typeface="Arial" panose="020B0604020202020204" pitchFamily="34" charset="0"/>
        <a:buChar char="•"/>
        <a:defRPr sz="14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comments" Target="../comments/comment3.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6.emf"/></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svg"/><Relationship Id="rId18" Type="http://schemas.openxmlformats.org/officeDocument/2006/relationships/image" Target="../media/image83.png"/><Relationship Id="rId3" Type="http://schemas.openxmlformats.org/officeDocument/2006/relationships/image" Target="../media/image68.png"/><Relationship Id="rId7" Type="http://schemas.openxmlformats.org/officeDocument/2006/relationships/image" Target="../media/image72.svg"/><Relationship Id="rId12" Type="http://schemas.openxmlformats.org/officeDocument/2006/relationships/image" Target="../media/image77.png"/><Relationship Id="rId17" Type="http://schemas.openxmlformats.org/officeDocument/2006/relationships/image" Target="../media/image82.svg"/><Relationship Id="rId2" Type="http://schemas.openxmlformats.org/officeDocument/2006/relationships/notesSlide" Target="../notesSlides/notesSlide32.xml"/><Relationship Id="rId16" Type="http://schemas.openxmlformats.org/officeDocument/2006/relationships/image" Target="../media/image81.png"/><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70.png"/><Relationship Id="rId15" Type="http://schemas.openxmlformats.org/officeDocument/2006/relationships/image" Target="../media/image80.svg"/><Relationship Id="rId10" Type="http://schemas.openxmlformats.org/officeDocument/2006/relationships/image" Target="../media/image75.png"/><Relationship Id="rId19" Type="http://schemas.openxmlformats.org/officeDocument/2006/relationships/image" Target="../media/image84.svg"/><Relationship Id="rId4" Type="http://schemas.openxmlformats.org/officeDocument/2006/relationships/image" Target="../media/image69.svg"/><Relationship Id="rId9" Type="http://schemas.openxmlformats.org/officeDocument/2006/relationships/image" Target="../media/image74.svg"/><Relationship Id="rId1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mailto:info@sparenergi.dk"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87EBDA43-0990-5D8C-4A3B-D41BBFF57CC4}"/>
              </a:ext>
            </a:extLst>
          </p:cNvPr>
          <p:cNvSpPr txBox="1"/>
          <p:nvPr/>
        </p:nvSpPr>
        <p:spPr>
          <a:xfrm>
            <a:off x="628650" y="1455362"/>
            <a:ext cx="4819135" cy="369332"/>
          </a:xfrm>
          <a:prstGeom prst="rect">
            <a:avLst/>
          </a:prstGeom>
          <a:noFill/>
        </p:spPr>
        <p:txBody>
          <a:bodyPr wrap="square">
            <a:spAutoFit/>
          </a:bodyPr>
          <a:lstStyle/>
          <a:p>
            <a:r>
              <a:rPr lang="da-DK" sz="1800" dirty="0">
                <a:solidFill>
                  <a:srgbClr val="F8F2E0"/>
                </a:solidFill>
                <a:latin typeface="Roboto Light" panose="02000000000000000000" pitchFamily="2" charset="0"/>
                <a:ea typeface="Roboto Light" panose="02000000000000000000" pitchFamily="2" charset="0"/>
                <a:cs typeface="Arial"/>
              </a:rPr>
              <a:t>Odsherred Kommune</a:t>
            </a:r>
            <a:endParaRPr lang="da-DK" sz="1800" dirty="0">
              <a:solidFill>
                <a:srgbClr val="F8F2E0"/>
              </a:solidFill>
              <a:latin typeface="Roboto Light" panose="02000000000000000000" pitchFamily="2" charset="0"/>
              <a:ea typeface="Roboto Light" panose="02000000000000000000" pitchFamily="2" charset="0"/>
            </a:endParaRPr>
          </a:p>
        </p:txBody>
      </p:sp>
      <p:sp>
        <p:nvSpPr>
          <p:cNvPr id="6" name="Titel 5">
            <a:extLst>
              <a:ext uri="{FF2B5EF4-FFF2-40B4-BE49-F238E27FC236}">
                <a16:creationId xmlns:a16="http://schemas.microsoft.com/office/drawing/2014/main" id="{054A6F37-701B-7CBE-ABF8-00712A9C7F46}"/>
              </a:ext>
            </a:extLst>
          </p:cNvPr>
          <p:cNvSpPr>
            <a:spLocks noGrp="1"/>
          </p:cNvSpPr>
          <p:nvPr>
            <p:ph type="title"/>
          </p:nvPr>
        </p:nvSpPr>
        <p:spPr>
          <a:xfrm>
            <a:off x="628649" y="1906326"/>
            <a:ext cx="4714059" cy="1233058"/>
          </a:xfrm>
        </p:spPr>
        <p:txBody>
          <a:bodyPr/>
          <a:lstStyle/>
          <a:p>
            <a:r>
              <a:rPr lang="da-DK"/>
              <a:t>For boligejere med individuel forsyning</a:t>
            </a:r>
          </a:p>
        </p:txBody>
      </p:sp>
      <p:pic>
        <p:nvPicPr>
          <p:cNvPr id="7" name="Billede 6">
            <a:extLst>
              <a:ext uri="{FF2B5EF4-FFF2-40B4-BE49-F238E27FC236}">
                <a16:creationId xmlns:a16="http://schemas.microsoft.com/office/drawing/2014/main" id="{0B3ED709-9388-2AEB-0089-7D5592BE26A3}"/>
              </a:ext>
            </a:extLst>
          </p:cNvPr>
          <p:cNvPicPr>
            <a:picLocks noChangeAspect="1"/>
          </p:cNvPicPr>
          <p:nvPr/>
        </p:nvPicPr>
        <p:blipFill>
          <a:blip r:embed="rId3"/>
          <a:stretch>
            <a:fillRect/>
          </a:stretch>
        </p:blipFill>
        <p:spPr>
          <a:xfrm>
            <a:off x="11077103" y="2019300"/>
            <a:ext cx="4338155" cy="2661104"/>
          </a:xfrm>
          <a:prstGeom prst="rect">
            <a:avLst/>
          </a:prstGeom>
        </p:spPr>
      </p:pic>
      <p:pic>
        <p:nvPicPr>
          <p:cNvPr id="8" name="Billede 7">
            <a:extLst>
              <a:ext uri="{FF2B5EF4-FFF2-40B4-BE49-F238E27FC236}">
                <a16:creationId xmlns:a16="http://schemas.microsoft.com/office/drawing/2014/main" id="{76F689F2-F9FA-D9B7-D5E0-ABEF6D766D4C}"/>
              </a:ext>
            </a:extLst>
          </p:cNvPr>
          <p:cNvPicPr>
            <a:picLocks noChangeAspect="1"/>
          </p:cNvPicPr>
          <p:nvPr/>
        </p:nvPicPr>
        <p:blipFill>
          <a:blip r:embed="rId4"/>
          <a:stretch>
            <a:fillRect/>
          </a:stretch>
        </p:blipFill>
        <p:spPr>
          <a:xfrm>
            <a:off x="4572000" y="1324535"/>
            <a:ext cx="4306506" cy="2741751"/>
          </a:xfrm>
          <a:prstGeom prst="rect">
            <a:avLst/>
          </a:prstGeom>
        </p:spPr>
      </p:pic>
      <p:sp>
        <p:nvSpPr>
          <p:cNvPr id="2" name="Tekstfelt 3">
            <a:extLst>
              <a:ext uri="{FF2B5EF4-FFF2-40B4-BE49-F238E27FC236}">
                <a16:creationId xmlns:a16="http://schemas.microsoft.com/office/drawing/2014/main" id="{BF8F104A-E875-FEA9-B912-4045AEE4A78B}"/>
              </a:ext>
            </a:extLst>
          </p:cNvPr>
          <p:cNvSpPr txBox="1"/>
          <p:nvPr/>
        </p:nvSpPr>
        <p:spPr>
          <a:xfrm>
            <a:off x="962479" y="3870919"/>
            <a:ext cx="4819135" cy="276999"/>
          </a:xfrm>
          <a:prstGeom prst="rect">
            <a:avLst/>
          </a:prstGeom>
          <a:noFill/>
        </p:spPr>
        <p:txBody>
          <a:bodyPr wrap="square">
            <a:spAutoFit/>
          </a:bodyPr>
          <a:lstStyle/>
          <a:p>
            <a:r>
              <a:rPr lang="da-DK" sz="1200" dirty="0">
                <a:solidFill>
                  <a:srgbClr val="F8F2E0"/>
                </a:solidFill>
                <a:latin typeface="Roboto Light" panose="02000000000000000000" pitchFamily="2" charset="0"/>
                <a:ea typeface="Roboto Light" panose="02000000000000000000" pitchFamily="2" charset="0"/>
                <a:cs typeface="Arial"/>
              </a:rPr>
              <a:t>04. Oktober 2023</a:t>
            </a:r>
            <a:endParaRPr lang="da-DK" sz="1200" dirty="0">
              <a:solidFill>
                <a:srgbClr val="F8F2E0"/>
              </a:solidFill>
              <a:latin typeface="Roboto Light" panose="02000000000000000000" pitchFamily="2" charset="0"/>
              <a:ea typeface="Roboto Light"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3">
            <a:extLst>
              <a:ext uri="{FF2B5EF4-FFF2-40B4-BE49-F238E27FC236}">
                <a16:creationId xmlns:a16="http://schemas.microsoft.com/office/drawing/2014/main" id="{1C34C11E-7FA2-CBD8-CDC0-365A94AF073F}"/>
              </a:ext>
            </a:extLst>
          </p:cNvPr>
          <p:cNvSpPr txBox="1">
            <a:spLocks noChangeArrowheads="1"/>
          </p:cNvSpPr>
          <p:nvPr/>
        </p:nvSpPr>
        <p:spPr bwMode="auto">
          <a:xfrm>
            <a:off x="627293" y="400180"/>
            <a:ext cx="2779568" cy="10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0" fontAlgn="base" hangingPunct="0">
              <a:lnSpc>
                <a:spcPct val="90000"/>
              </a:lnSpc>
              <a:spcBef>
                <a:spcPct val="0"/>
              </a:spcBef>
              <a:spcAft>
                <a:spcPct val="0"/>
              </a:spcAft>
              <a:defRPr sz="4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a:lstStyle>
          <a:p>
            <a:pPr eaLnBrk="1" hangingPunct="1"/>
            <a:r>
              <a:rPr lang="da-DK" altLang="da-DK" sz="2500" b="1">
                <a:solidFill>
                  <a:schemeClr val="bg1"/>
                </a:solidFill>
                <a:latin typeface="Roboto" panose="02000000000000000000" pitchFamily="2" charset="0"/>
                <a:ea typeface="Roboto" panose="02000000000000000000" pitchFamily="2" charset="0"/>
                <a:cs typeface="+mj-cs"/>
              </a:rPr>
              <a:t>Gå dit hus igennem</a:t>
            </a:r>
            <a:endParaRPr lang="da-DK" altLang="da-DK" sz="2500" b="1">
              <a:solidFill>
                <a:schemeClr val="bg1"/>
              </a:solidFill>
              <a:latin typeface="Roboto" panose="02000000000000000000" pitchFamily="2" charset="0"/>
              <a:ea typeface="Roboto" panose="02000000000000000000" pitchFamily="2" charset="0"/>
            </a:endParaRPr>
          </a:p>
        </p:txBody>
      </p:sp>
      <p:grpSp>
        <p:nvGrpSpPr>
          <p:cNvPr id="37" name="Gruppe 36">
            <a:extLst>
              <a:ext uri="{FF2B5EF4-FFF2-40B4-BE49-F238E27FC236}">
                <a16:creationId xmlns:a16="http://schemas.microsoft.com/office/drawing/2014/main" id="{5EF7F8D6-E10B-36DA-E0DB-548BD1F90872}"/>
              </a:ext>
            </a:extLst>
          </p:cNvPr>
          <p:cNvGrpSpPr/>
          <p:nvPr/>
        </p:nvGrpSpPr>
        <p:grpSpPr>
          <a:xfrm>
            <a:off x="1619105" y="99752"/>
            <a:ext cx="7363614" cy="4750532"/>
            <a:chOff x="1279107" y="-228468"/>
            <a:chExt cx="7092888" cy="4575877"/>
          </a:xfrm>
        </p:grpSpPr>
        <p:pic>
          <p:nvPicPr>
            <p:cNvPr id="42" name="Billede 41">
              <a:extLst>
                <a:ext uri="{FF2B5EF4-FFF2-40B4-BE49-F238E27FC236}">
                  <a16:creationId xmlns:a16="http://schemas.microsoft.com/office/drawing/2014/main" id="{6D0E881D-4DB9-9F27-3B11-325B9BAD8057}"/>
                </a:ext>
              </a:extLst>
            </p:cNvPr>
            <p:cNvPicPr>
              <a:picLocks noChangeAspect="1"/>
            </p:cNvPicPr>
            <p:nvPr/>
          </p:nvPicPr>
          <p:blipFill rotWithShape="1">
            <a:blip r:embed="rId3"/>
            <a:srcRect l="15753" b="20000"/>
            <a:stretch/>
          </p:blipFill>
          <p:spPr>
            <a:xfrm>
              <a:off x="2247187" y="-228468"/>
              <a:ext cx="6124807" cy="4114800"/>
            </a:xfrm>
            <a:prstGeom prst="rect">
              <a:avLst/>
            </a:prstGeom>
          </p:spPr>
        </p:pic>
        <p:pic>
          <p:nvPicPr>
            <p:cNvPr id="4" name="Billede 3">
              <a:extLst>
                <a:ext uri="{FF2B5EF4-FFF2-40B4-BE49-F238E27FC236}">
                  <a16:creationId xmlns:a16="http://schemas.microsoft.com/office/drawing/2014/main" id="{851BA02F-F40D-2D7C-5B8F-1588A5B9EABF}"/>
                </a:ext>
              </a:extLst>
            </p:cNvPr>
            <p:cNvPicPr>
              <a:picLocks noChangeAspect="1"/>
            </p:cNvPicPr>
            <p:nvPr/>
          </p:nvPicPr>
          <p:blipFill rotWithShape="1">
            <a:blip r:embed="rId3"/>
            <a:srcRect l="14662" t="80155" r="59697" b="1916"/>
            <a:stretch/>
          </p:blipFill>
          <p:spPr>
            <a:xfrm>
              <a:off x="1279107" y="3425256"/>
              <a:ext cx="1864154" cy="922153"/>
            </a:xfrm>
            <a:prstGeom prst="rect">
              <a:avLst/>
            </a:prstGeom>
          </p:spPr>
        </p:pic>
        <p:pic>
          <p:nvPicPr>
            <p:cNvPr id="5" name="Billede 4">
              <a:extLst>
                <a:ext uri="{FF2B5EF4-FFF2-40B4-BE49-F238E27FC236}">
                  <a16:creationId xmlns:a16="http://schemas.microsoft.com/office/drawing/2014/main" id="{FC331777-1C20-8D76-4638-E38655D54C57}"/>
                </a:ext>
              </a:extLst>
            </p:cNvPr>
            <p:cNvPicPr>
              <a:picLocks noChangeAspect="1"/>
            </p:cNvPicPr>
            <p:nvPr/>
          </p:nvPicPr>
          <p:blipFill rotWithShape="1">
            <a:blip r:embed="rId3"/>
            <a:srcRect l="53882" t="72590" b="14411"/>
            <a:stretch/>
          </p:blipFill>
          <p:spPr>
            <a:xfrm>
              <a:off x="5019174" y="3505548"/>
              <a:ext cx="3352821" cy="668590"/>
            </a:xfrm>
            <a:prstGeom prst="rect">
              <a:avLst/>
            </a:prstGeom>
          </p:spPr>
        </p:pic>
      </p:grpSp>
    </p:spTree>
    <p:extLst>
      <p:ext uri="{BB962C8B-B14F-4D97-AF65-F5344CB8AC3E}">
        <p14:creationId xmlns:p14="http://schemas.microsoft.com/office/powerpoint/2010/main" val="3506486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felt 12">
            <a:extLst>
              <a:ext uri="{FF2B5EF4-FFF2-40B4-BE49-F238E27FC236}">
                <a16:creationId xmlns:a16="http://schemas.microsoft.com/office/drawing/2014/main" id="{975F1235-9B06-E1DB-FBF4-1C50CA5B2E4D}"/>
              </a:ext>
            </a:extLst>
          </p:cNvPr>
          <p:cNvSpPr txBox="1"/>
          <p:nvPr/>
        </p:nvSpPr>
        <p:spPr>
          <a:xfrm>
            <a:off x="628650" y="2411896"/>
            <a:ext cx="4103370" cy="461665"/>
          </a:xfrm>
          <a:prstGeom prst="rect">
            <a:avLst/>
          </a:prstGeom>
          <a:noFill/>
        </p:spPr>
        <p:txBody>
          <a:bodyPr wrap="square">
            <a:spAutoFit/>
          </a:bodyPr>
          <a:lstStyle/>
          <a:p>
            <a:pPr marL="0" marR="0" lvl="0" indent="0" defTabSz="685800" rtl="0" eaLnBrk="0" fontAlgn="base" latinLnBrk="0" hangingPunct="0">
              <a:lnSpc>
                <a:spcPct val="100000"/>
              </a:lnSpc>
              <a:spcBef>
                <a:spcPct val="0"/>
              </a:spcBef>
              <a:spcAft>
                <a:spcPct val="0"/>
              </a:spcAft>
              <a:buClrTx/>
              <a:buSzTx/>
              <a:buFontTx/>
              <a:buNone/>
              <a:tabLst/>
              <a:defRPr/>
            </a:pPr>
            <a:r>
              <a:rPr lang="da-DK" sz="2400">
                <a:solidFill>
                  <a:srgbClr val="FFFFFF"/>
                </a:solidFill>
                <a:latin typeface="Roboto Light" panose="02000000000000000000" pitchFamily="2" charset="0"/>
                <a:ea typeface="Roboto Light" panose="02000000000000000000" pitchFamily="2" charset="0"/>
                <a:cs typeface="Arial"/>
              </a:rPr>
              <a:t>og nedbring dit varmeforbrug</a:t>
            </a:r>
            <a:endParaRPr kumimoji="0" lang="da-DK" sz="2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endParaRPr>
          </a:p>
        </p:txBody>
      </p:sp>
      <p:sp>
        <p:nvSpPr>
          <p:cNvPr id="3" name="Titel 2">
            <a:extLst>
              <a:ext uri="{FF2B5EF4-FFF2-40B4-BE49-F238E27FC236}">
                <a16:creationId xmlns:a16="http://schemas.microsoft.com/office/drawing/2014/main" id="{C87557FA-CDC0-0AA9-CE44-34065EA2F670}"/>
              </a:ext>
            </a:extLst>
          </p:cNvPr>
          <p:cNvSpPr>
            <a:spLocks noGrp="1"/>
          </p:cNvSpPr>
          <p:nvPr>
            <p:ph type="title"/>
          </p:nvPr>
        </p:nvSpPr>
        <p:spPr>
          <a:xfrm>
            <a:off x="628650" y="1616822"/>
            <a:ext cx="5154930" cy="1233058"/>
          </a:xfrm>
        </p:spPr>
        <p:txBody>
          <a:bodyPr/>
          <a:lstStyle/>
          <a:p>
            <a:r>
              <a:rPr lang="da-DK"/>
              <a:t>Renover din bolig</a:t>
            </a:r>
          </a:p>
        </p:txBody>
      </p:sp>
      <p:pic>
        <p:nvPicPr>
          <p:cNvPr id="4" name="Billede 3">
            <a:extLst>
              <a:ext uri="{FF2B5EF4-FFF2-40B4-BE49-F238E27FC236}">
                <a16:creationId xmlns:a16="http://schemas.microsoft.com/office/drawing/2014/main" id="{1DEAE636-74B9-4323-0E77-620353428B29}"/>
              </a:ext>
            </a:extLst>
          </p:cNvPr>
          <p:cNvPicPr>
            <a:picLocks noChangeAspect="1"/>
          </p:cNvPicPr>
          <p:nvPr/>
        </p:nvPicPr>
        <p:blipFill>
          <a:blip r:embed="rId3"/>
          <a:stretch>
            <a:fillRect/>
          </a:stretch>
        </p:blipFill>
        <p:spPr>
          <a:xfrm>
            <a:off x="6109090" y="1915550"/>
            <a:ext cx="2406260" cy="1160331"/>
          </a:xfrm>
          <a:prstGeom prst="rect">
            <a:avLst/>
          </a:prstGeom>
        </p:spPr>
      </p:pic>
    </p:spTree>
    <p:extLst>
      <p:ext uri="{BB962C8B-B14F-4D97-AF65-F5344CB8AC3E}">
        <p14:creationId xmlns:p14="http://schemas.microsoft.com/office/powerpoint/2010/main" val="214576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el 3">
            <a:extLst>
              <a:ext uri="{FF2B5EF4-FFF2-40B4-BE49-F238E27FC236}">
                <a16:creationId xmlns:a16="http://schemas.microsoft.com/office/drawing/2014/main" id="{7630D049-677B-2E7E-344F-393E5D6F4CF9}"/>
              </a:ext>
            </a:extLst>
          </p:cNvPr>
          <p:cNvSpPr>
            <a:spLocks noGrp="1" noChangeArrowheads="1"/>
          </p:cNvSpPr>
          <p:nvPr>
            <p:ph type="title"/>
          </p:nvPr>
        </p:nvSpPr>
        <p:spPr>
          <a:xfrm>
            <a:off x="628651" y="510778"/>
            <a:ext cx="5611164" cy="994172"/>
          </a:xfrm>
          <a:prstGeom prst="rect">
            <a:avLst/>
          </a:prstGeom>
        </p:spPr>
        <p:txBody>
          <a:bodyPr/>
          <a:lstStyle/>
          <a:p>
            <a:pPr eaLnBrk="1" hangingPunct="1"/>
            <a:r>
              <a:rPr lang="da-DK" altLang="da-DK" dirty="0">
                <a:latin typeface="Roboto Medium" panose="02000000000000000000" pitchFamily="2" charset="0"/>
                <a:ea typeface="Roboto Medium" panose="02000000000000000000" pitchFamily="2" charset="0"/>
                <a:cs typeface="Arial" panose="020B0604020202020204" pitchFamily="34" charset="0"/>
              </a:rPr>
              <a:t>Hvad får du ud af at gøre dit hus mere energivenligt?</a:t>
            </a:r>
            <a:endParaRPr lang="da-DK" altLang="da-DK" dirty="0">
              <a:latin typeface="Roboto Medium" panose="02000000000000000000" pitchFamily="2" charset="0"/>
              <a:ea typeface="Roboto Medium" panose="02000000000000000000" pitchFamily="2" charset="0"/>
            </a:endParaRPr>
          </a:p>
        </p:txBody>
      </p:sp>
      <p:sp>
        <p:nvSpPr>
          <p:cNvPr id="3" name="Pladsholder til indhold 2">
            <a:extLst>
              <a:ext uri="{FF2B5EF4-FFF2-40B4-BE49-F238E27FC236}">
                <a16:creationId xmlns:a16="http://schemas.microsoft.com/office/drawing/2014/main" id="{CB0934CE-7D8D-116A-0EDD-CBAF97CE9250}"/>
              </a:ext>
            </a:extLst>
          </p:cNvPr>
          <p:cNvSpPr>
            <a:spLocks noGrp="1"/>
          </p:cNvSpPr>
          <p:nvPr>
            <p:ph idx="1"/>
          </p:nvPr>
        </p:nvSpPr>
        <p:spPr>
          <a:xfrm>
            <a:off x="470116" y="2342067"/>
            <a:ext cx="2687323" cy="738356"/>
          </a:xfrm>
        </p:spPr>
        <p:txBody>
          <a:bodyPr vert="horz" lIns="68580" tIns="34290" rIns="68580" bIns="34290" rtlCol="0" anchor="t">
            <a:noAutofit/>
          </a:bodyPr>
          <a:lstStyle/>
          <a:p>
            <a:pPr marL="0" indent="0" algn="ctr">
              <a:lnSpc>
                <a:spcPct val="100000"/>
              </a:lnSpc>
              <a:spcBef>
                <a:spcPts val="300"/>
              </a:spcBef>
              <a:spcAft>
                <a:spcPts val="0"/>
              </a:spcAft>
              <a:buNone/>
            </a:pPr>
            <a:r>
              <a:rPr lang="da-DK" sz="1403" b="1" dirty="0">
                <a:solidFill>
                  <a:srgbClr val="03473A"/>
                </a:solidFill>
                <a:latin typeface="Roboto" panose="02000000000000000000" pitchFamily="2" charset="0"/>
                <a:ea typeface="+mn-ea"/>
              </a:rPr>
              <a:t>Spar penge på varmeregningen</a:t>
            </a:r>
            <a:br>
              <a:rPr lang="da-DK" sz="1403" b="1" dirty="0">
                <a:solidFill>
                  <a:srgbClr val="03473A"/>
                </a:solidFill>
                <a:latin typeface="Roboto" panose="02000000000000000000" pitchFamily="2" charset="0"/>
                <a:ea typeface="+mn-ea"/>
              </a:rPr>
            </a:br>
            <a:r>
              <a:rPr lang="da-DK" sz="1050" dirty="0">
                <a:solidFill>
                  <a:srgbClr val="232221"/>
                </a:solidFill>
              </a:rPr>
              <a:t>Du får et mindre varmetab og </a:t>
            </a:r>
            <a:br>
              <a:rPr lang="da-DK" sz="1050" dirty="0">
                <a:solidFill>
                  <a:srgbClr val="232221"/>
                </a:solidFill>
              </a:rPr>
            </a:br>
            <a:r>
              <a:rPr lang="da-DK" sz="1050" dirty="0">
                <a:solidFill>
                  <a:srgbClr val="232221"/>
                </a:solidFill>
              </a:rPr>
              <a:t>dermed en lavere varmeregning.</a:t>
            </a:r>
          </a:p>
          <a:p>
            <a:pPr>
              <a:lnSpc>
                <a:spcPct val="110000"/>
              </a:lnSpc>
            </a:pPr>
            <a:endParaRPr lang="da-DK" sz="1403" dirty="0"/>
          </a:p>
        </p:txBody>
      </p:sp>
      <p:sp>
        <p:nvSpPr>
          <p:cNvPr id="4" name="Tekstfelt 3">
            <a:extLst>
              <a:ext uri="{FF2B5EF4-FFF2-40B4-BE49-F238E27FC236}">
                <a16:creationId xmlns:a16="http://schemas.microsoft.com/office/drawing/2014/main" id="{2C99778B-B5CD-DF43-BE71-976F33FD457D}"/>
              </a:ext>
            </a:extLst>
          </p:cNvPr>
          <p:cNvSpPr txBox="1"/>
          <p:nvPr/>
        </p:nvSpPr>
        <p:spPr>
          <a:xfrm>
            <a:off x="729680" y="3949051"/>
            <a:ext cx="2168196" cy="792974"/>
          </a:xfrm>
          <a:prstGeom prst="rect">
            <a:avLst/>
          </a:prstGeom>
          <a:noFill/>
        </p:spPr>
        <p:txBody>
          <a:bodyPr wrap="square">
            <a:spAutoFit/>
          </a:bodyPr>
          <a:lstStyle/>
          <a:p>
            <a:pPr algn="ctr"/>
            <a:r>
              <a:rPr lang="da-DK" sz="1403" b="1" dirty="0">
                <a:solidFill>
                  <a:srgbClr val="03473A"/>
                </a:solidFill>
                <a:latin typeface="Roboto" panose="02000000000000000000" pitchFamily="2" charset="0"/>
              </a:rPr>
              <a:t>Bedre indeklima</a:t>
            </a:r>
          </a:p>
          <a:p>
            <a:pPr algn="ctr"/>
            <a:r>
              <a:rPr lang="da-DK" sz="1050" dirty="0">
                <a:solidFill>
                  <a:srgbClr val="232221"/>
                </a:solidFill>
                <a:latin typeface="Roboto Light" panose="02000000000000000000" pitchFamily="2" charset="0"/>
                <a:ea typeface="Roboto Light" panose="02000000000000000000" pitchFamily="2" charset="0"/>
                <a:cs typeface="Roboto Light" panose="02000000000000000000" pitchFamily="2" charset="0"/>
              </a:rPr>
              <a:t>Du slipper for fugt, træk og kulde, der gør det mere behageligt og sundere at være i huset. </a:t>
            </a:r>
          </a:p>
        </p:txBody>
      </p:sp>
      <p:sp>
        <p:nvSpPr>
          <p:cNvPr id="6" name="Tekstfelt 5">
            <a:extLst>
              <a:ext uri="{FF2B5EF4-FFF2-40B4-BE49-F238E27FC236}">
                <a16:creationId xmlns:a16="http://schemas.microsoft.com/office/drawing/2014/main" id="{AC005557-1CAC-AC11-863C-FC2A6D0B8ED8}"/>
              </a:ext>
            </a:extLst>
          </p:cNvPr>
          <p:cNvSpPr txBox="1"/>
          <p:nvPr/>
        </p:nvSpPr>
        <p:spPr>
          <a:xfrm>
            <a:off x="3315974" y="3949051"/>
            <a:ext cx="2512052" cy="792974"/>
          </a:xfrm>
          <a:prstGeom prst="rect">
            <a:avLst/>
          </a:prstGeom>
          <a:noFill/>
        </p:spPr>
        <p:txBody>
          <a:bodyPr wrap="square">
            <a:spAutoFit/>
          </a:bodyPr>
          <a:lstStyle/>
          <a:p>
            <a:pPr algn="ctr"/>
            <a:r>
              <a:rPr lang="da-DK" sz="1403" b="1" dirty="0">
                <a:solidFill>
                  <a:srgbClr val="03473A"/>
                </a:solidFill>
                <a:latin typeface="Roboto" panose="02000000000000000000" pitchFamily="2" charset="0"/>
              </a:rPr>
              <a:t>Moderne arkitektur</a:t>
            </a:r>
          </a:p>
          <a:p>
            <a:pPr algn="ctr"/>
            <a:r>
              <a:rPr lang="da-DK" sz="1050" dirty="0">
                <a:solidFill>
                  <a:srgbClr val="232221"/>
                </a:solidFill>
                <a:latin typeface="Roboto Light" panose="02000000000000000000" pitchFamily="2" charset="0"/>
                <a:ea typeface="Roboto Light" panose="02000000000000000000" pitchFamily="2" charset="0"/>
                <a:cs typeface="Roboto Light" panose="02000000000000000000" pitchFamily="2" charset="0"/>
              </a:rPr>
              <a:t>Energirenovering kan løfte udseendet på dit hus og samtidig give et mere tidssvarende udtryk.</a:t>
            </a:r>
          </a:p>
        </p:txBody>
      </p:sp>
      <p:sp>
        <p:nvSpPr>
          <p:cNvPr id="8" name="Tekstfelt 7">
            <a:extLst>
              <a:ext uri="{FF2B5EF4-FFF2-40B4-BE49-F238E27FC236}">
                <a16:creationId xmlns:a16="http://schemas.microsoft.com/office/drawing/2014/main" id="{677CB5A1-AB9E-850E-0760-87492DD949F7}"/>
              </a:ext>
            </a:extLst>
          </p:cNvPr>
          <p:cNvSpPr txBox="1"/>
          <p:nvPr/>
        </p:nvSpPr>
        <p:spPr>
          <a:xfrm>
            <a:off x="3315974" y="2342068"/>
            <a:ext cx="2512053" cy="631391"/>
          </a:xfrm>
          <a:prstGeom prst="rect">
            <a:avLst/>
          </a:prstGeom>
          <a:noFill/>
        </p:spPr>
        <p:txBody>
          <a:bodyPr wrap="square">
            <a:spAutoFit/>
          </a:bodyPr>
          <a:lstStyle/>
          <a:p>
            <a:pPr algn="ctr"/>
            <a:r>
              <a:rPr lang="da-DK" sz="1403" b="1" dirty="0">
                <a:solidFill>
                  <a:srgbClr val="03473A"/>
                </a:solidFill>
                <a:latin typeface="Roboto" panose="02000000000000000000" pitchFamily="2" charset="0"/>
              </a:rPr>
              <a:t>Husets værdi stiger</a:t>
            </a:r>
          </a:p>
          <a:p>
            <a:pPr algn="ctr"/>
            <a:r>
              <a:rPr lang="da-DK" sz="1050" dirty="0">
                <a:solidFill>
                  <a:srgbClr val="232221"/>
                </a:solidFill>
                <a:latin typeface="Roboto Light" panose="02000000000000000000" pitchFamily="2" charset="0"/>
                <a:ea typeface="Roboto Light" panose="02000000000000000000" pitchFamily="2" charset="0"/>
                <a:cs typeface="Roboto Light" panose="02000000000000000000" pitchFamily="2" charset="0"/>
              </a:rPr>
              <a:t>Når du renoverer og opnår et bedre energimærke, stiger dit hus i salgspris.</a:t>
            </a:r>
          </a:p>
        </p:txBody>
      </p:sp>
      <p:sp>
        <p:nvSpPr>
          <p:cNvPr id="10" name="Tekstfelt 9">
            <a:extLst>
              <a:ext uri="{FF2B5EF4-FFF2-40B4-BE49-F238E27FC236}">
                <a16:creationId xmlns:a16="http://schemas.microsoft.com/office/drawing/2014/main" id="{DEB64287-920E-4EE0-9BB0-0BC325FA36A1}"/>
              </a:ext>
            </a:extLst>
          </p:cNvPr>
          <p:cNvSpPr txBox="1"/>
          <p:nvPr/>
        </p:nvSpPr>
        <p:spPr>
          <a:xfrm>
            <a:off x="6239815" y="2342068"/>
            <a:ext cx="2370253" cy="631391"/>
          </a:xfrm>
          <a:prstGeom prst="rect">
            <a:avLst/>
          </a:prstGeom>
          <a:noFill/>
        </p:spPr>
        <p:txBody>
          <a:bodyPr wrap="square">
            <a:spAutoFit/>
          </a:bodyPr>
          <a:lstStyle/>
          <a:p>
            <a:pPr algn="ctr"/>
            <a:r>
              <a:rPr lang="da-DK" sz="1403" b="1" dirty="0">
                <a:solidFill>
                  <a:srgbClr val="03473A"/>
                </a:solidFill>
                <a:latin typeface="Roboto" panose="02000000000000000000" pitchFamily="2" charset="0"/>
              </a:rPr>
              <a:t>Klimavenlig</a:t>
            </a:r>
          </a:p>
          <a:p>
            <a:pPr algn="ctr"/>
            <a:r>
              <a:rPr lang="da-DK" sz="1050" dirty="0">
                <a:solidFill>
                  <a:srgbClr val="232221"/>
                </a:solidFill>
                <a:latin typeface="Roboto Light" panose="02000000000000000000" pitchFamily="2" charset="0"/>
                <a:ea typeface="Roboto Light" panose="02000000000000000000" pitchFamily="2" charset="0"/>
                <a:cs typeface="Roboto Light" panose="02000000000000000000" pitchFamily="2" charset="0"/>
              </a:rPr>
              <a:t>Når dit hus bruger mindre energi på opvarmning, skåner du vores klima. </a:t>
            </a:r>
          </a:p>
        </p:txBody>
      </p:sp>
      <p:sp>
        <p:nvSpPr>
          <p:cNvPr id="12" name="Tekstfelt 11">
            <a:extLst>
              <a:ext uri="{FF2B5EF4-FFF2-40B4-BE49-F238E27FC236}">
                <a16:creationId xmlns:a16="http://schemas.microsoft.com/office/drawing/2014/main" id="{134686D7-E5D1-4451-796D-FDC84F38B59A}"/>
              </a:ext>
            </a:extLst>
          </p:cNvPr>
          <p:cNvSpPr txBox="1"/>
          <p:nvPr/>
        </p:nvSpPr>
        <p:spPr>
          <a:xfrm>
            <a:off x="6340843" y="3953137"/>
            <a:ext cx="2168196" cy="792974"/>
          </a:xfrm>
          <a:prstGeom prst="rect">
            <a:avLst/>
          </a:prstGeom>
          <a:noFill/>
        </p:spPr>
        <p:txBody>
          <a:bodyPr wrap="square">
            <a:spAutoFit/>
          </a:bodyPr>
          <a:lstStyle/>
          <a:p>
            <a:pPr algn="ctr"/>
            <a:r>
              <a:rPr lang="da-DK" sz="1403" b="1" dirty="0">
                <a:solidFill>
                  <a:srgbClr val="03473A"/>
                </a:solidFill>
                <a:latin typeface="Roboto" panose="02000000000000000000" pitchFamily="2" charset="0"/>
              </a:rPr>
              <a:t>Mindre støj</a:t>
            </a:r>
          </a:p>
          <a:p>
            <a:pPr algn="ctr"/>
            <a:r>
              <a:rPr lang="da-DK" sz="1050" dirty="0">
                <a:solidFill>
                  <a:srgbClr val="232221"/>
                </a:solidFill>
                <a:latin typeface="Roboto Light" panose="02000000000000000000" pitchFamily="2" charset="0"/>
                <a:ea typeface="Roboto Light" panose="02000000000000000000" pitchFamily="2" charset="0"/>
                <a:cs typeface="Roboto Light" panose="02000000000000000000" pitchFamily="2" charset="0"/>
              </a:rPr>
              <a:t>Når dit hus isoleres bedre, bliver der typisk mindre støj fra gaden og husets installationer.</a:t>
            </a:r>
          </a:p>
        </p:txBody>
      </p:sp>
      <p:pic>
        <p:nvPicPr>
          <p:cNvPr id="5" name="Graphic 4">
            <a:extLst>
              <a:ext uri="{FF2B5EF4-FFF2-40B4-BE49-F238E27FC236}">
                <a16:creationId xmlns:a16="http://schemas.microsoft.com/office/drawing/2014/main" id="{EA0F9663-7C91-94B8-1203-8F7FC20798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4331217" y="1554768"/>
            <a:ext cx="502478" cy="837463"/>
          </a:xfrm>
          <a:prstGeom prst="rect">
            <a:avLst/>
          </a:prstGeom>
        </p:spPr>
      </p:pic>
      <p:pic>
        <p:nvPicPr>
          <p:cNvPr id="13" name="Graphic 12">
            <a:extLst>
              <a:ext uri="{FF2B5EF4-FFF2-40B4-BE49-F238E27FC236}">
                <a16:creationId xmlns:a16="http://schemas.microsoft.com/office/drawing/2014/main" id="{31C32126-207D-6CF0-220D-75053854DA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06208" y="1512687"/>
            <a:ext cx="837464" cy="744412"/>
          </a:xfrm>
          <a:prstGeom prst="rect">
            <a:avLst/>
          </a:prstGeom>
        </p:spPr>
      </p:pic>
      <p:pic>
        <p:nvPicPr>
          <p:cNvPr id="19" name="Picture 18">
            <a:extLst>
              <a:ext uri="{FF2B5EF4-FFF2-40B4-BE49-F238E27FC236}">
                <a16:creationId xmlns:a16="http://schemas.microsoft.com/office/drawing/2014/main" id="{19651832-81E9-F3CE-EBCE-23C1162C501B}"/>
              </a:ext>
            </a:extLst>
          </p:cNvPr>
          <p:cNvPicPr>
            <a:picLocks noChangeAspect="1"/>
          </p:cNvPicPr>
          <p:nvPr/>
        </p:nvPicPr>
        <p:blipFill>
          <a:blip r:embed="rId7"/>
          <a:stretch>
            <a:fillRect/>
          </a:stretch>
        </p:blipFill>
        <p:spPr>
          <a:xfrm>
            <a:off x="1401042" y="1606133"/>
            <a:ext cx="863732" cy="648161"/>
          </a:xfrm>
          <a:prstGeom prst="rect">
            <a:avLst/>
          </a:prstGeom>
        </p:spPr>
      </p:pic>
      <p:pic>
        <p:nvPicPr>
          <p:cNvPr id="23" name="Picture 22">
            <a:extLst>
              <a:ext uri="{FF2B5EF4-FFF2-40B4-BE49-F238E27FC236}">
                <a16:creationId xmlns:a16="http://schemas.microsoft.com/office/drawing/2014/main" id="{0AB65983-1428-BD5F-C037-266E91C1EA86}"/>
              </a:ext>
            </a:extLst>
          </p:cNvPr>
          <p:cNvPicPr>
            <a:picLocks noChangeAspect="1"/>
          </p:cNvPicPr>
          <p:nvPr/>
        </p:nvPicPr>
        <p:blipFill>
          <a:blip r:embed="rId8"/>
          <a:stretch>
            <a:fillRect/>
          </a:stretch>
        </p:blipFill>
        <p:spPr>
          <a:xfrm>
            <a:off x="1316278" y="3128153"/>
            <a:ext cx="1033259" cy="723446"/>
          </a:xfrm>
          <a:prstGeom prst="rect">
            <a:avLst/>
          </a:prstGeom>
        </p:spPr>
      </p:pic>
      <p:pic>
        <p:nvPicPr>
          <p:cNvPr id="25" name="Graphic 24">
            <a:extLst>
              <a:ext uri="{FF2B5EF4-FFF2-40B4-BE49-F238E27FC236}">
                <a16:creationId xmlns:a16="http://schemas.microsoft.com/office/drawing/2014/main" id="{42EF11D3-EF9F-6035-0B79-A5EF33C370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55753" y="3137817"/>
            <a:ext cx="1052371" cy="713782"/>
          </a:xfrm>
          <a:prstGeom prst="rect">
            <a:avLst/>
          </a:prstGeom>
        </p:spPr>
      </p:pic>
      <p:pic>
        <p:nvPicPr>
          <p:cNvPr id="27" name="Graphic 26">
            <a:extLst>
              <a:ext uri="{FF2B5EF4-FFF2-40B4-BE49-F238E27FC236}">
                <a16:creationId xmlns:a16="http://schemas.microsoft.com/office/drawing/2014/main" id="{A260A28E-AB4A-421A-B63A-8043E62DA8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24282" y="3102925"/>
            <a:ext cx="904098" cy="769826"/>
          </a:xfrm>
          <a:prstGeom prst="rect">
            <a:avLst/>
          </a:prstGeom>
        </p:spPr>
      </p:pic>
    </p:spTree>
    <p:extLst>
      <p:ext uri="{BB962C8B-B14F-4D97-AF65-F5344CB8AC3E}">
        <p14:creationId xmlns:p14="http://schemas.microsoft.com/office/powerpoint/2010/main" val="300451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kstfelt 10">
            <a:extLst>
              <a:ext uri="{FF2B5EF4-FFF2-40B4-BE49-F238E27FC236}">
                <a16:creationId xmlns:a16="http://schemas.microsoft.com/office/drawing/2014/main" id="{5E0D053A-5492-6AF2-59A8-905B115824E2}"/>
              </a:ext>
            </a:extLst>
          </p:cNvPr>
          <p:cNvSpPr txBox="1"/>
          <p:nvPr/>
        </p:nvSpPr>
        <p:spPr>
          <a:xfrm>
            <a:off x="628649" y="1108551"/>
            <a:ext cx="3632266" cy="338554"/>
          </a:xfrm>
          <a:prstGeom prst="rect">
            <a:avLst/>
          </a:prstGeom>
          <a:noFill/>
        </p:spPr>
        <p:txBody>
          <a:bodyPr wrap="square" rtlCol="0">
            <a:spAutoFit/>
          </a:bodyPr>
          <a:lstStyle/>
          <a:p>
            <a:r>
              <a:rPr lang="da-DK" sz="1600" b="1">
                <a:latin typeface="Roboto" panose="02000000000000000000" pitchFamily="2" charset="0"/>
                <a:ea typeface="Roboto" panose="02000000000000000000" pitchFamily="2" charset="0"/>
                <a:cs typeface="Roboto" panose="02000000000000000000" pitchFamily="2" charset="0"/>
              </a:rPr>
              <a:t>Hvornår er der energikrav?</a:t>
            </a:r>
          </a:p>
        </p:txBody>
      </p:sp>
      <p:sp>
        <p:nvSpPr>
          <p:cNvPr id="17" name="Tekstfelt 16">
            <a:extLst>
              <a:ext uri="{FF2B5EF4-FFF2-40B4-BE49-F238E27FC236}">
                <a16:creationId xmlns:a16="http://schemas.microsoft.com/office/drawing/2014/main" id="{147A79D4-6172-768B-40ED-F02347E5C509}"/>
              </a:ext>
            </a:extLst>
          </p:cNvPr>
          <p:cNvSpPr txBox="1"/>
          <p:nvPr/>
        </p:nvSpPr>
        <p:spPr>
          <a:xfrm>
            <a:off x="628650" y="1715478"/>
            <a:ext cx="3854381" cy="1736886"/>
          </a:xfrm>
          <a:prstGeom prst="rect">
            <a:avLst/>
          </a:prstGeom>
          <a:noFill/>
        </p:spPr>
        <p:txBody>
          <a:bodyPr wrap="square" rtlCol="0">
            <a:spAutoFit/>
          </a:bodyPr>
          <a:lstStyle/>
          <a:p>
            <a:pPr>
              <a:lnSpc>
                <a:spcPct val="110000"/>
              </a:lnSpc>
            </a:pPr>
            <a:r>
              <a:rPr lang="da-DK" sz="1400" b="1">
                <a:latin typeface="Roboto" panose="02000000000000000000" pitchFamily="2" charset="0"/>
                <a:ea typeface="Roboto" panose="02000000000000000000" pitchFamily="2" charset="0"/>
                <a:cs typeface="Roboto" panose="02000000000000000000" pitchFamily="2" charset="0"/>
              </a:rPr>
              <a:t>Der er energikrav ved:</a:t>
            </a:r>
          </a:p>
          <a:p>
            <a:pPr marL="285750" indent="-285750">
              <a:lnSpc>
                <a:spcPct val="110000"/>
              </a:lnSpc>
              <a:buFont typeface="Arial" panose="020B0604020202020204" pitchFamily="34" charset="0"/>
              <a:buChar char="•"/>
            </a:pPr>
            <a:r>
              <a:rPr lang="da-DK" sz="1400">
                <a:latin typeface="Roboto Light" panose="02000000000000000000" pitchFamily="2" charset="0"/>
                <a:ea typeface="Roboto Light" panose="02000000000000000000" pitchFamily="2" charset="0"/>
                <a:cs typeface="Roboto" panose="02000000000000000000" pitchFamily="2" charset="0"/>
              </a:rPr>
              <a:t>nybyggeri</a:t>
            </a:r>
          </a:p>
          <a:p>
            <a:pPr marL="285750" indent="-285750">
              <a:lnSpc>
                <a:spcPct val="110000"/>
              </a:lnSpc>
              <a:buFont typeface="Arial" panose="020B0604020202020204" pitchFamily="34" charset="0"/>
              <a:buChar char="•"/>
            </a:pPr>
            <a:r>
              <a:rPr lang="da-DK" sz="1400">
                <a:latin typeface="Roboto Light" panose="02000000000000000000" pitchFamily="2" charset="0"/>
                <a:ea typeface="Roboto Light" panose="02000000000000000000" pitchFamily="2" charset="0"/>
                <a:cs typeface="Roboto" panose="02000000000000000000" pitchFamily="2" charset="0"/>
              </a:rPr>
              <a:t>ændret anvendelse</a:t>
            </a:r>
          </a:p>
          <a:p>
            <a:pPr marL="285750" indent="-285750">
              <a:lnSpc>
                <a:spcPct val="110000"/>
              </a:lnSpc>
              <a:buFont typeface="Arial" panose="020B0604020202020204" pitchFamily="34" charset="0"/>
              <a:buChar char="•"/>
            </a:pPr>
            <a:r>
              <a:rPr lang="da-DK" sz="1400">
                <a:latin typeface="Roboto Light" panose="02000000000000000000" pitchFamily="2" charset="0"/>
                <a:ea typeface="Roboto Light" panose="02000000000000000000" pitchFamily="2" charset="0"/>
                <a:cs typeface="Roboto" panose="02000000000000000000" pitchFamily="2" charset="0"/>
              </a:rPr>
              <a:t>tilbygning</a:t>
            </a:r>
          </a:p>
          <a:p>
            <a:pPr marL="285750" indent="-285750">
              <a:lnSpc>
                <a:spcPct val="110000"/>
              </a:lnSpc>
              <a:buFont typeface="Arial" panose="020B0604020202020204" pitchFamily="34" charset="0"/>
              <a:buChar char="•"/>
            </a:pPr>
            <a:r>
              <a:rPr lang="da-DK" sz="1400">
                <a:latin typeface="Roboto Light" panose="02000000000000000000" pitchFamily="2" charset="0"/>
                <a:ea typeface="Roboto Light" panose="02000000000000000000" pitchFamily="2" charset="0"/>
                <a:cs typeface="Roboto" panose="02000000000000000000" pitchFamily="2" charset="0"/>
              </a:rPr>
              <a:t>ombygning og andre forandringer</a:t>
            </a:r>
          </a:p>
          <a:p>
            <a:pPr marL="285750" indent="-285750">
              <a:lnSpc>
                <a:spcPct val="110000"/>
              </a:lnSpc>
              <a:buFont typeface="Arial" panose="020B0604020202020204" pitchFamily="34" charset="0"/>
              <a:buChar char="•"/>
            </a:pPr>
            <a:r>
              <a:rPr lang="da-DK" sz="1400">
                <a:latin typeface="Roboto Light" panose="02000000000000000000" pitchFamily="2" charset="0"/>
                <a:ea typeface="Roboto Light" panose="02000000000000000000" pitchFamily="2" charset="0"/>
                <a:cs typeface="Roboto" panose="02000000000000000000" pitchFamily="2" charset="0"/>
              </a:rPr>
              <a:t>udskiftning af bygningsdele og installationer.</a:t>
            </a:r>
          </a:p>
        </p:txBody>
      </p:sp>
      <p:sp>
        <p:nvSpPr>
          <p:cNvPr id="5" name="Titel 4">
            <a:extLst>
              <a:ext uri="{FF2B5EF4-FFF2-40B4-BE49-F238E27FC236}">
                <a16:creationId xmlns:a16="http://schemas.microsoft.com/office/drawing/2014/main" id="{2EC984F1-B290-D0B8-60A2-B6EA169DA522}"/>
              </a:ext>
            </a:extLst>
          </p:cNvPr>
          <p:cNvSpPr>
            <a:spLocks noGrp="1"/>
          </p:cNvSpPr>
          <p:nvPr>
            <p:ph type="title"/>
          </p:nvPr>
        </p:nvSpPr>
        <p:spPr>
          <a:xfrm>
            <a:off x="628650" y="382385"/>
            <a:ext cx="6620048" cy="519771"/>
          </a:xfrm>
        </p:spPr>
        <p:txBody>
          <a:bodyPr/>
          <a:lstStyle/>
          <a:p>
            <a:r>
              <a:rPr lang="da-DK"/>
              <a:t>Bygningsreglementet (BR18)</a:t>
            </a:r>
          </a:p>
        </p:txBody>
      </p:sp>
      <p:sp>
        <p:nvSpPr>
          <p:cNvPr id="2" name="Tekstfelt 16">
            <a:extLst>
              <a:ext uri="{FF2B5EF4-FFF2-40B4-BE49-F238E27FC236}">
                <a16:creationId xmlns:a16="http://schemas.microsoft.com/office/drawing/2014/main" id="{AAE89D24-D70F-93BF-0ED3-B874AA02674B}"/>
              </a:ext>
            </a:extLst>
          </p:cNvPr>
          <p:cNvSpPr txBox="1"/>
          <p:nvPr/>
        </p:nvSpPr>
        <p:spPr>
          <a:xfrm>
            <a:off x="5100868" y="1867878"/>
            <a:ext cx="3566881" cy="338554"/>
          </a:xfrm>
          <a:prstGeom prst="rect">
            <a:avLst/>
          </a:prstGeom>
          <a:noFill/>
        </p:spPr>
        <p:txBody>
          <a:bodyPr wrap="square" rtlCol="0">
            <a:spAutoFit/>
          </a:bodyPr>
          <a:lstStyle/>
          <a:p>
            <a:endParaRPr lang="da-DK" sz="1600">
              <a:latin typeface="Roboto Light" panose="02000000000000000000" pitchFamily="2" charset="0"/>
              <a:ea typeface="Roboto Light"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0CADE702-47E4-39BB-C8E9-50F5FE5D7C8E}"/>
              </a:ext>
            </a:extLst>
          </p:cNvPr>
          <p:cNvSpPr txBox="1"/>
          <p:nvPr/>
        </p:nvSpPr>
        <p:spPr>
          <a:xfrm>
            <a:off x="4572000" y="1715478"/>
            <a:ext cx="3430236" cy="1262910"/>
          </a:xfrm>
          <a:prstGeom prst="rect">
            <a:avLst/>
          </a:prstGeom>
          <a:noFill/>
        </p:spPr>
        <p:txBody>
          <a:bodyPr wrap="square">
            <a:spAutoFit/>
          </a:bodyPr>
          <a:lstStyle/>
          <a:p>
            <a:pPr>
              <a:lnSpc>
                <a:spcPct val="110000"/>
              </a:lnSpc>
            </a:pPr>
            <a:r>
              <a:rPr lang="da-DK" sz="1400" b="1">
                <a:latin typeface="Roboto" panose="02000000000000000000" pitchFamily="2" charset="0"/>
                <a:ea typeface="Roboto" panose="02000000000000000000" pitchFamily="2" charset="0"/>
                <a:cs typeface="Roboto" panose="02000000000000000000" pitchFamily="2" charset="0"/>
              </a:rPr>
              <a:t>Der er ikke energikrav ved:</a:t>
            </a:r>
          </a:p>
          <a:p>
            <a:pPr marL="285750" indent="-285750">
              <a:lnSpc>
                <a:spcPct val="110000"/>
              </a:lnSpc>
              <a:buFont typeface="Arial" panose="020B0604020202020204" pitchFamily="34" charset="0"/>
              <a:buChar char="•"/>
            </a:pPr>
            <a:r>
              <a:rPr lang="da-DK" sz="1400">
                <a:latin typeface="Roboto Light" panose="02000000000000000000" pitchFamily="2" charset="0"/>
                <a:ea typeface="Roboto Light" panose="02000000000000000000" pitchFamily="2" charset="0"/>
                <a:cs typeface="Roboto" panose="02000000000000000000" pitchFamily="2" charset="0"/>
              </a:rPr>
              <a:t>reparationer</a:t>
            </a:r>
          </a:p>
          <a:p>
            <a:pPr marL="285750" indent="-285750">
              <a:lnSpc>
                <a:spcPct val="110000"/>
              </a:lnSpc>
              <a:buFont typeface="Arial" panose="020B0604020202020204" pitchFamily="34" charset="0"/>
              <a:buChar char="•"/>
            </a:pPr>
            <a:r>
              <a:rPr lang="da-DK" sz="1400">
                <a:latin typeface="Roboto Light" panose="02000000000000000000" pitchFamily="2" charset="0"/>
                <a:ea typeface="Roboto Light" panose="02000000000000000000" pitchFamily="2" charset="0"/>
                <a:cs typeface="Roboto" panose="02000000000000000000" pitchFamily="2" charset="0"/>
              </a:rPr>
              <a:t>ikke-rentable løsninger</a:t>
            </a:r>
          </a:p>
          <a:p>
            <a:pPr marL="285750" indent="-285750">
              <a:lnSpc>
                <a:spcPct val="110000"/>
              </a:lnSpc>
              <a:buFont typeface="Arial" panose="020B0604020202020204" pitchFamily="34" charset="0"/>
              <a:buChar char="•"/>
            </a:pPr>
            <a:r>
              <a:rPr lang="da-DK" sz="1400">
                <a:latin typeface="Roboto Light" panose="02000000000000000000" pitchFamily="2" charset="0"/>
                <a:ea typeface="Roboto Light" panose="02000000000000000000" pitchFamily="2" charset="0"/>
                <a:cs typeface="Roboto" panose="02000000000000000000" pitchFamily="2" charset="0"/>
              </a:rPr>
              <a:t>fugtteknisk uforsvarligt</a:t>
            </a:r>
          </a:p>
          <a:p>
            <a:pPr marL="285750" indent="-285750">
              <a:lnSpc>
                <a:spcPct val="110000"/>
              </a:lnSpc>
              <a:buFont typeface="Arial" panose="020B0604020202020204" pitchFamily="34" charset="0"/>
              <a:buChar char="•"/>
            </a:pPr>
            <a:r>
              <a:rPr lang="da-DK" sz="1400">
                <a:latin typeface="Roboto Light" panose="02000000000000000000" pitchFamily="2" charset="0"/>
                <a:ea typeface="Roboto Light" panose="02000000000000000000" pitchFamily="2" charset="0"/>
                <a:cs typeface="Roboto" panose="02000000000000000000" pitchFamily="2" charset="0"/>
              </a:rPr>
              <a:t>fredet bygninger.</a:t>
            </a:r>
          </a:p>
        </p:txBody>
      </p:sp>
    </p:spTree>
    <p:extLst>
      <p:ext uri="{BB962C8B-B14F-4D97-AF65-F5344CB8AC3E}">
        <p14:creationId xmlns:p14="http://schemas.microsoft.com/office/powerpoint/2010/main" val="2642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skærmbillede, cirkel, måne&#10;&#10;Automatisk genereret beskrivelse">
            <a:extLst>
              <a:ext uri="{FF2B5EF4-FFF2-40B4-BE49-F238E27FC236}">
                <a16:creationId xmlns:a16="http://schemas.microsoft.com/office/drawing/2014/main" id="{3E82A1CD-94CE-408C-B8B7-2D26C8F4F288}"/>
              </a:ext>
            </a:extLst>
          </p:cNvPr>
          <p:cNvPicPr>
            <a:picLocks noChangeAspect="1"/>
          </p:cNvPicPr>
          <p:nvPr/>
        </p:nvPicPr>
        <p:blipFill>
          <a:blip r:embed="rId2"/>
          <a:stretch>
            <a:fillRect/>
          </a:stretch>
        </p:blipFill>
        <p:spPr>
          <a:xfrm>
            <a:off x="685800" y="457200"/>
            <a:ext cx="7772400" cy="4445332"/>
          </a:xfrm>
          <a:prstGeom prst="rect">
            <a:avLst/>
          </a:prstGeom>
        </p:spPr>
      </p:pic>
    </p:spTree>
    <p:extLst>
      <p:ext uri="{BB962C8B-B14F-4D97-AF65-F5344CB8AC3E}">
        <p14:creationId xmlns:p14="http://schemas.microsoft.com/office/powerpoint/2010/main" val="232715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1" name="Titel 3">
            <a:extLst>
              <a:ext uri="{FF2B5EF4-FFF2-40B4-BE49-F238E27FC236}">
                <a16:creationId xmlns:a16="http://schemas.microsoft.com/office/drawing/2014/main" id="{7630D049-677B-2E7E-344F-393E5D6F4CF9}"/>
              </a:ext>
            </a:extLst>
          </p:cNvPr>
          <p:cNvSpPr>
            <a:spLocks noGrp="1" noChangeArrowheads="1"/>
          </p:cNvSpPr>
          <p:nvPr>
            <p:ph type="title"/>
          </p:nvPr>
        </p:nvSpPr>
        <p:spPr>
          <a:prstGeom prst="rect">
            <a:avLst/>
          </a:prstGeom>
        </p:spPr>
        <p:txBody>
          <a:bodyPr/>
          <a:lstStyle/>
          <a:p>
            <a:pPr eaLnBrk="1" hangingPunct="1"/>
            <a:r>
              <a:rPr lang="da-DK" altLang="da-DK" sz="2500">
                <a:latin typeface="Roboto Medium" panose="02000000000000000000" pitchFamily="2" charset="0"/>
                <a:ea typeface="Roboto Medium" panose="02000000000000000000" pitchFamily="2" charset="0"/>
              </a:rPr>
              <a:t>Isolering – så meget kan du spare</a:t>
            </a:r>
          </a:p>
        </p:txBody>
      </p:sp>
      <p:sp>
        <p:nvSpPr>
          <p:cNvPr id="2" name="Tekstfelt 1">
            <a:extLst>
              <a:ext uri="{FF2B5EF4-FFF2-40B4-BE49-F238E27FC236}">
                <a16:creationId xmlns:a16="http://schemas.microsoft.com/office/drawing/2014/main" id="{1EDB7583-C608-8574-2F96-66549B251C75}"/>
              </a:ext>
            </a:extLst>
          </p:cNvPr>
          <p:cNvSpPr txBox="1"/>
          <p:nvPr/>
        </p:nvSpPr>
        <p:spPr>
          <a:xfrm>
            <a:off x="652423" y="1371423"/>
            <a:ext cx="3977766" cy="3043397"/>
          </a:xfrm>
          <a:prstGeom prst="rect">
            <a:avLst/>
          </a:prstGeom>
          <a:noFill/>
        </p:spPr>
        <p:txBody>
          <a:bodyPr wrap="square" rtlCol="0">
            <a:spAutoFit/>
          </a:bodyPr>
          <a:lstStyle/>
          <a:p>
            <a:pPr marL="171450" indent="-171450" eaLnBrk="1" fontAlgn="auto" hangingPunct="1">
              <a:lnSpc>
                <a:spcPct val="110000"/>
              </a:lnSpc>
              <a:spcAft>
                <a:spcPts val="0"/>
              </a:spcAft>
              <a:buFont typeface="Arial" panose="020B0604020202020204" pitchFamily="34" charset="0"/>
              <a:buChar char="•"/>
              <a:defRPr/>
            </a:pPr>
            <a:r>
              <a:rPr lang="da-DK" sz="1200">
                <a:latin typeface="Roboto Light" panose="02000000000000000000" pitchFamily="2" charset="0"/>
                <a:ea typeface="Roboto Light" panose="02000000000000000000" pitchFamily="2" charset="0"/>
              </a:rPr>
              <a:t>Ca. 10.600 kr./år hvis du isolerer din </a:t>
            </a:r>
            <a:r>
              <a:rPr lang="da-DK" sz="1200" err="1">
                <a:latin typeface="Roboto Light" panose="02000000000000000000" pitchFamily="2" charset="0"/>
                <a:ea typeface="Roboto Light" panose="02000000000000000000" pitchFamily="2" charset="0"/>
              </a:rPr>
              <a:t>uisolerede</a:t>
            </a:r>
            <a:r>
              <a:rPr lang="da-DK" sz="1200">
                <a:latin typeface="Roboto Light" panose="02000000000000000000" pitchFamily="2" charset="0"/>
                <a:ea typeface="Roboto Light" panose="02000000000000000000" pitchFamily="2" charset="0"/>
              </a:rPr>
              <a:t> hulmur med 125-130 mm isolering.</a:t>
            </a:r>
          </a:p>
          <a:p>
            <a:pPr marL="171450" indent="-171450" eaLnBrk="1" fontAlgn="auto" hangingPunct="1">
              <a:lnSpc>
                <a:spcPct val="110000"/>
              </a:lnSpc>
              <a:spcAft>
                <a:spcPts val="0"/>
              </a:spcAft>
              <a:buFont typeface="Arial" panose="020B0604020202020204" pitchFamily="34" charset="0"/>
              <a:buChar char="•"/>
              <a:defRPr/>
            </a:pPr>
            <a:endParaRPr lang="da-DK" sz="1200">
              <a:latin typeface="Roboto Light" panose="02000000000000000000" pitchFamily="2" charset="0"/>
              <a:ea typeface="Roboto Light" panose="02000000000000000000" pitchFamily="2" charset="0"/>
            </a:endParaRPr>
          </a:p>
          <a:p>
            <a:pPr marL="171450" indent="-171450" eaLnBrk="1" fontAlgn="auto" hangingPunct="1">
              <a:lnSpc>
                <a:spcPct val="110000"/>
              </a:lnSpc>
              <a:spcAft>
                <a:spcPts val="0"/>
              </a:spcAft>
              <a:buFont typeface="Arial" panose="020B0604020202020204" pitchFamily="34" charset="0"/>
              <a:buChar char="•"/>
              <a:defRPr/>
            </a:pPr>
            <a:r>
              <a:rPr lang="da-DK" sz="1200">
                <a:latin typeface="Roboto Light" panose="02000000000000000000" pitchFamily="2" charset="0"/>
                <a:ea typeface="Roboto Light" panose="02000000000000000000" pitchFamily="2" charset="0"/>
              </a:rPr>
              <a:t>Ca. 2.900 kr./år hvis du efterisolerer dit loft, som i forvejen har 100 mm isolering med yderligere 200 mm isolering. </a:t>
            </a:r>
          </a:p>
          <a:p>
            <a:pPr marL="171450" indent="-171450" eaLnBrk="1" fontAlgn="auto" hangingPunct="1">
              <a:lnSpc>
                <a:spcPct val="110000"/>
              </a:lnSpc>
              <a:spcAft>
                <a:spcPts val="0"/>
              </a:spcAft>
              <a:buFont typeface="Arial" panose="020B0604020202020204" pitchFamily="34" charset="0"/>
              <a:buChar char="•"/>
              <a:defRPr/>
            </a:pPr>
            <a:endParaRPr lang="da-DK" sz="1200">
              <a:latin typeface="Roboto Light" panose="02000000000000000000" pitchFamily="2" charset="0"/>
              <a:ea typeface="Roboto Light" panose="02000000000000000000" pitchFamily="2" charset="0"/>
            </a:endParaRPr>
          </a:p>
          <a:p>
            <a:pPr marL="171450" indent="-171450" eaLnBrk="1" fontAlgn="auto" hangingPunct="1">
              <a:lnSpc>
                <a:spcPct val="110000"/>
              </a:lnSpc>
              <a:spcAft>
                <a:spcPts val="0"/>
              </a:spcAft>
              <a:buFont typeface="Arial" panose="020B0604020202020204" pitchFamily="34" charset="0"/>
              <a:buChar char="•"/>
              <a:defRPr/>
            </a:pPr>
            <a:r>
              <a:rPr lang="da-DK" sz="1200">
                <a:latin typeface="Roboto Light" panose="02000000000000000000" pitchFamily="2" charset="0"/>
                <a:ea typeface="Roboto Light" panose="02000000000000000000" pitchFamily="2" charset="0"/>
              </a:rPr>
              <a:t>Ca. 1.800 kr./år hvis du efterisolerer dit terrændæk med 30 mm isolering og gulvvarme med yderligere 270 mm isolering</a:t>
            </a:r>
          </a:p>
          <a:p>
            <a:pPr eaLnBrk="1" hangingPunct="1">
              <a:lnSpc>
                <a:spcPct val="110000"/>
              </a:lnSpc>
            </a:pPr>
            <a:endParaRPr lang="da-DK" altLang="da-DK" sz="1200">
              <a:latin typeface="Roboto Light" panose="02000000000000000000" pitchFamily="2" charset="0"/>
              <a:ea typeface="Roboto Light" panose="02000000000000000000" pitchFamily="2" charset="0"/>
            </a:endParaRPr>
          </a:p>
          <a:p>
            <a:pPr eaLnBrk="1" hangingPunct="1">
              <a:lnSpc>
                <a:spcPct val="110000"/>
              </a:lnSpc>
            </a:pPr>
            <a:r>
              <a:rPr lang="da-DK" altLang="da-DK" sz="1200">
                <a:latin typeface="Roboto Light" panose="02000000000000000000" pitchFamily="2" charset="0"/>
                <a:ea typeface="Roboto Light" panose="02000000000000000000" pitchFamily="2" charset="0"/>
              </a:rPr>
              <a:t>Eksemplerne tager udgangspunkt i et hus på 140 m</a:t>
            </a:r>
            <a:r>
              <a:rPr lang="da-DK" altLang="da-DK" sz="1200" baseline="30000">
                <a:latin typeface="Roboto Light" panose="02000000000000000000" pitchFamily="2" charset="0"/>
                <a:ea typeface="Roboto Light" panose="02000000000000000000" pitchFamily="2" charset="0"/>
              </a:rPr>
              <a:t>2</a:t>
            </a:r>
            <a:r>
              <a:rPr lang="da-DK" altLang="da-DK" sz="1200">
                <a:latin typeface="Roboto Light" panose="02000000000000000000" pitchFamily="2" charset="0"/>
                <a:ea typeface="Roboto Light" panose="02000000000000000000" pitchFamily="2" charset="0"/>
              </a:rPr>
              <a:t> med gasfyr.</a:t>
            </a:r>
          </a:p>
          <a:p>
            <a:pPr eaLnBrk="1" hangingPunct="1">
              <a:lnSpc>
                <a:spcPct val="110000"/>
              </a:lnSpc>
            </a:pPr>
            <a:endParaRPr lang="da-DK" altLang="da-DK" sz="1200" baseline="30000">
              <a:latin typeface="Roboto Light" panose="02000000000000000000" pitchFamily="2" charset="0"/>
              <a:ea typeface="Roboto Light" panose="02000000000000000000" pitchFamily="2" charset="0"/>
            </a:endParaRPr>
          </a:p>
          <a:p>
            <a:pPr marL="171450" indent="-171450" eaLnBrk="1" fontAlgn="auto" hangingPunct="1">
              <a:lnSpc>
                <a:spcPct val="110000"/>
              </a:lnSpc>
              <a:spcAft>
                <a:spcPts val="0"/>
              </a:spcAft>
              <a:buFont typeface="Arial" panose="020B0604020202020204" pitchFamily="34" charset="0"/>
              <a:buChar char="•"/>
              <a:defRPr/>
            </a:pPr>
            <a:endParaRPr lang="da-DK" sz="1100">
              <a:latin typeface="Roboto" panose="02000000000000000000" pitchFamily="2" charset="0"/>
              <a:ea typeface="Roboto" panose="02000000000000000000" pitchFamily="2" charset="0"/>
            </a:endParaRPr>
          </a:p>
        </p:txBody>
      </p:sp>
      <p:pic>
        <p:nvPicPr>
          <p:cNvPr id="6" name="Picture 5">
            <a:extLst>
              <a:ext uri="{FF2B5EF4-FFF2-40B4-BE49-F238E27FC236}">
                <a16:creationId xmlns:a16="http://schemas.microsoft.com/office/drawing/2014/main" id="{5BED93AC-C7AF-E927-FDBD-78F077046EFD}"/>
              </a:ext>
            </a:extLst>
          </p:cNvPr>
          <p:cNvPicPr>
            <a:picLocks noChangeAspect="1"/>
          </p:cNvPicPr>
          <p:nvPr/>
        </p:nvPicPr>
        <p:blipFill>
          <a:blip r:embed="rId3"/>
          <a:stretch>
            <a:fillRect/>
          </a:stretch>
        </p:blipFill>
        <p:spPr>
          <a:xfrm>
            <a:off x="5051368" y="1371423"/>
            <a:ext cx="2862670" cy="2676782"/>
          </a:xfrm>
          <a:prstGeom prst="rect">
            <a:avLst/>
          </a:prstGeom>
        </p:spPr>
      </p:pic>
    </p:spTree>
    <p:extLst>
      <p:ext uri="{BB962C8B-B14F-4D97-AF65-F5344CB8AC3E}">
        <p14:creationId xmlns:p14="http://schemas.microsoft.com/office/powerpoint/2010/main" val="233081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5574B270-6EC9-72A4-765F-CC334A27BBED}"/>
              </a:ext>
            </a:extLst>
          </p:cNvPr>
          <p:cNvPicPr>
            <a:picLocks noChangeAspect="1"/>
          </p:cNvPicPr>
          <p:nvPr/>
        </p:nvPicPr>
        <p:blipFill>
          <a:blip r:embed="rId3"/>
          <a:srcRect/>
          <a:stretch/>
        </p:blipFill>
        <p:spPr>
          <a:xfrm>
            <a:off x="3600149" y="1111283"/>
            <a:ext cx="5588081" cy="3649832"/>
          </a:xfrm>
          <a:prstGeom prst="rect">
            <a:avLst/>
          </a:prstGeom>
        </p:spPr>
      </p:pic>
      <p:sp>
        <p:nvSpPr>
          <p:cNvPr id="6" name="Titel 5">
            <a:extLst>
              <a:ext uri="{FF2B5EF4-FFF2-40B4-BE49-F238E27FC236}">
                <a16:creationId xmlns:a16="http://schemas.microsoft.com/office/drawing/2014/main" id="{1DD7C3C5-411A-7E90-F8D4-7F93EAC43A60}"/>
              </a:ext>
            </a:extLst>
          </p:cNvPr>
          <p:cNvSpPr>
            <a:spLocks noGrp="1"/>
          </p:cNvSpPr>
          <p:nvPr>
            <p:ph type="title"/>
          </p:nvPr>
        </p:nvSpPr>
        <p:spPr>
          <a:xfrm>
            <a:off x="628649" y="382385"/>
            <a:ext cx="6304165" cy="856211"/>
          </a:xfrm>
        </p:spPr>
        <p:txBody>
          <a:bodyPr/>
          <a:lstStyle/>
          <a:p>
            <a:pPr eaLnBrk="1" hangingPunct="1"/>
            <a:r>
              <a:rPr lang="da-DK" altLang="da-DK" sz="2800">
                <a:solidFill>
                  <a:srgbClr val="03473A"/>
                </a:solidFill>
                <a:latin typeface="Roboto Medium" panose="02000000000000000000" pitchFamily="2" charset="0"/>
                <a:ea typeface="Roboto Medium" panose="02000000000000000000" pitchFamily="2" charset="0"/>
              </a:rPr>
              <a:t>Tjek, hvor meget du kan spare</a:t>
            </a:r>
          </a:p>
        </p:txBody>
      </p:sp>
      <p:sp>
        <p:nvSpPr>
          <p:cNvPr id="7" name="TextBox 6">
            <a:extLst>
              <a:ext uri="{FF2B5EF4-FFF2-40B4-BE49-F238E27FC236}">
                <a16:creationId xmlns:a16="http://schemas.microsoft.com/office/drawing/2014/main" id="{73FE0CAA-13BB-951E-0550-B4DB8B8D30D2}"/>
              </a:ext>
            </a:extLst>
          </p:cNvPr>
          <p:cNvSpPr txBox="1"/>
          <p:nvPr/>
        </p:nvSpPr>
        <p:spPr>
          <a:xfrm>
            <a:off x="628649" y="1283450"/>
            <a:ext cx="2286000" cy="551946"/>
          </a:xfrm>
          <a:prstGeom prst="rect">
            <a:avLst/>
          </a:prstGeom>
          <a:noFill/>
        </p:spPr>
        <p:txBody>
          <a:bodyPr wrap="square" lIns="91440" tIns="45720" rIns="91440" bIns="45720" anchor="t">
            <a:spAutoFit/>
          </a:bodyPr>
          <a:lstStyle/>
          <a:p>
            <a:pPr eaLnBrk="1" hangingPunct="1">
              <a:lnSpc>
                <a:spcPct val="110000"/>
              </a:lnSpc>
            </a:pPr>
            <a:r>
              <a:rPr lang="da-DK" altLang="da-DK" sz="1400">
                <a:latin typeface="Roboto Light"/>
                <a:ea typeface="Roboto Light"/>
                <a:cs typeface="Roboto Light"/>
              </a:rPr>
              <a:t>Se, hvad du kan spare på </a:t>
            </a:r>
            <a:r>
              <a:rPr lang="da-DK" altLang="da-DK" sz="1400" b="1">
                <a:latin typeface="Roboto"/>
                <a:ea typeface="Roboto"/>
                <a:cs typeface="Roboto"/>
              </a:rPr>
              <a:t>SparEnergi.dk</a:t>
            </a:r>
          </a:p>
        </p:txBody>
      </p:sp>
      <p:pic>
        <p:nvPicPr>
          <p:cNvPr id="2" name="Picture 2" descr="Isolering af trægulv på terrændæk">
            <a:extLst>
              <a:ext uri="{FF2B5EF4-FFF2-40B4-BE49-F238E27FC236}">
                <a16:creationId xmlns:a16="http://schemas.microsoft.com/office/drawing/2014/main" id="{482D9FD0-DD27-07F1-1359-1F09A4DA4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 y="2209544"/>
            <a:ext cx="2801023" cy="247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992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C90067-942B-46F5-D927-EC09EFC62D2F}"/>
              </a:ext>
            </a:extLst>
          </p:cNvPr>
          <p:cNvSpPr>
            <a:spLocks noGrp="1"/>
          </p:cNvSpPr>
          <p:nvPr>
            <p:ph type="title"/>
          </p:nvPr>
        </p:nvSpPr>
        <p:spPr>
          <a:xfrm>
            <a:off x="628650" y="382385"/>
            <a:ext cx="6554890" cy="856211"/>
          </a:xfrm>
        </p:spPr>
        <p:txBody>
          <a:bodyPr/>
          <a:lstStyle/>
          <a:p>
            <a:r>
              <a:rPr lang="da-DK"/>
              <a:t>Husk også…</a:t>
            </a:r>
          </a:p>
        </p:txBody>
      </p:sp>
      <p:sp>
        <p:nvSpPr>
          <p:cNvPr id="5" name="Pladsholder til indhold 2">
            <a:extLst>
              <a:ext uri="{FF2B5EF4-FFF2-40B4-BE49-F238E27FC236}">
                <a16:creationId xmlns:a16="http://schemas.microsoft.com/office/drawing/2014/main" id="{8372529F-58D3-4230-4796-C79D2349B0C9}"/>
              </a:ext>
            </a:extLst>
          </p:cNvPr>
          <p:cNvSpPr txBox="1">
            <a:spLocks/>
          </p:cNvSpPr>
          <p:nvPr/>
        </p:nvSpPr>
        <p:spPr>
          <a:xfrm>
            <a:off x="628650" y="1238596"/>
            <a:ext cx="2501122" cy="2876466"/>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hangingPunct="1">
              <a:lnSpc>
                <a:spcPct val="110000"/>
              </a:lnSpc>
              <a:buNone/>
            </a:pPr>
            <a:r>
              <a:rPr lang="da-DK" altLang="da-DK" sz="1400" b="1"/>
              <a:t>Isoler soklen</a:t>
            </a:r>
          </a:p>
          <a:p>
            <a:pPr marL="0" indent="0" eaLnBrk="1" hangingPunct="1">
              <a:lnSpc>
                <a:spcPct val="110000"/>
              </a:lnSpc>
              <a:buNone/>
            </a:pPr>
            <a:r>
              <a:rPr lang="da-DK" altLang="da-DK" sz="1400">
                <a:latin typeface="Roboto Light" panose="02000000000000000000" pitchFamily="2" charset="0"/>
                <a:ea typeface="Roboto Light" panose="02000000000000000000" pitchFamily="2" charset="0"/>
              </a:rPr>
              <a:t>Varmetabet gennem fundamentet kan reduceres yderligere med en udvendig isolering af soklen.</a:t>
            </a:r>
          </a:p>
        </p:txBody>
      </p:sp>
      <p:sp>
        <p:nvSpPr>
          <p:cNvPr id="6" name="Pladsholder til indhold 2">
            <a:extLst>
              <a:ext uri="{FF2B5EF4-FFF2-40B4-BE49-F238E27FC236}">
                <a16:creationId xmlns:a16="http://schemas.microsoft.com/office/drawing/2014/main" id="{1E357E44-D56D-9244-8CA6-78E57614AA5B}"/>
              </a:ext>
            </a:extLst>
          </p:cNvPr>
          <p:cNvSpPr txBox="1">
            <a:spLocks/>
          </p:cNvSpPr>
          <p:nvPr/>
        </p:nvSpPr>
        <p:spPr>
          <a:xfrm>
            <a:off x="3370215" y="1238596"/>
            <a:ext cx="2339920" cy="1812813"/>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hangingPunct="1">
              <a:lnSpc>
                <a:spcPct val="110000"/>
              </a:lnSpc>
              <a:buNone/>
            </a:pPr>
            <a:r>
              <a:rPr lang="da-DK" altLang="da-DK" sz="1400" b="1"/>
              <a:t>Tjek radonniveau</a:t>
            </a:r>
          </a:p>
          <a:p>
            <a:pPr marL="0" indent="0" eaLnBrk="1" hangingPunct="1">
              <a:lnSpc>
                <a:spcPct val="110000"/>
              </a:lnSpc>
              <a:buNone/>
            </a:pPr>
            <a:r>
              <a:rPr lang="da-DK" altLang="da-DK" sz="1400">
                <a:latin typeface="Roboto Light" panose="02000000000000000000" pitchFamily="2" charset="0"/>
                <a:ea typeface="Roboto Light" panose="02000000000000000000" pitchFamily="2" charset="0"/>
              </a:rPr>
              <a:t>I nogle dele af Danmark er der meget radon i undergrunden. Tjek radonniveau, og etabler radonsikring om nødvendigt.</a:t>
            </a:r>
          </a:p>
        </p:txBody>
      </p:sp>
    </p:spTree>
    <p:extLst>
      <p:ext uri="{BB962C8B-B14F-4D97-AF65-F5344CB8AC3E}">
        <p14:creationId xmlns:p14="http://schemas.microsoft.com/office/powerpoint/2010/main" val="319522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felt 12">
            <a:extLst>
              <a:ext uri="{FF2B5EF4-FFF2-40B4-BE49-F238E27FC236}">
                <a16:creationId xmlns:a16="http://schemas.microsoft.com/office/drawing/2014/main" id="{975F1235-9B06-E1DB-FBF4-1C50CA5B2E4D}"/>
              </a:ext>
            </a:extLst>
          </p:cNvPr>
          <p:cNvSpPr txBox="1"/>
          <p:nvPr/>
        </p:nvSpPr>
        <p:spPr>
          <a:xfrm>
            <a:off x="628650" y="2999681"/>
            <a:ext cx="4103370" cy="461665"/>
          </a:xfrm>
          <a:prstGeom prst="rect">
            <a:avLst/>
          </a:prstGeom>
          <a:noFill/>
        </p:spPr>
        <p:txBody>
          <a:bodyPr wrap="square" lIns="91440" tIns="45720" rIns="91440" bIns="45720" anchor="t">
            <a:spAutoFit/>
          </a:bodyPr>
          <a:lstStyle/>
          <a:p>
            <a:pPr>
              <a:defRPr/>
            </a:pPr>
            <a:r>
              <a:rPr lang="da-DK" sz="2400">
                <a:solidFill>
                  <a:srgbClr val="FFFFFF"/>
                </a:solidFill>
                <a:latin typeface="Roboto Light"/>
                <a:ea typeface="Roboto Light"/>
                <a:cs typeface="Arial"/>
              </a:rPr>
              <a:t>… </a:t>
            </a:r>
            <a:r>
              <a:rPr kumimoji="0" lang="da-DK" sz="2400" b="0" i="0" u="none" strike="noStrike" kern="1200" cap="none" spc="0" normalizeH="0" baseline="0" noProof="0">
                <a:ln>
                  <a:noFill/>
                </a:ln>
                <a:solidFill>
                  <a:srgbClr val="FFFFFF"/>
                </a:solidFill>
                <a:effectLst/>
                <a:uLnTx/>
                <a:uFillTx/>
                <a:latin typeface="Roboto Light"/>
                <a:ea typeface="Roboto Light"/>
                <a:cs typeface="Arial"/>
              </a:rPr>
              <a:t>og </a:t>
            </a:r>
            <a:r>
              <a:rPr lang="da-DK" sz="2400">
                <a:solidFill>
                  <a:srgbClr val="FFFFFF"/>
                </a:solidFill>
                <a:latin typeface="Roboto Light"/>
                <a:ea typeface="Roboto Light"/>
                <a:cs typeface="Arial"/>
              </a:rPr>
              <a:t>spar penge</a:t>
            </a:r>
            <a:endParaRPr kumimoji="0" lang="da-DK" sz="2400" b="0" i="0" u="none" strike="noStrike" kern="1200" cap="none" spc="0" normalizeH="0" baseline="0" noProof="0">
              <a:ln>
                <a:noFill/>
              </a:ln>
              <a:solidFill>
                <a:srgbClr val="000000"/>
              </a:solidFill>
              <a:effectLst/>
              <a:uLnTx/>
              <a:uFillTx/>
              <a:latin typeface="Roboto Light"/>
              <a:ea typeface="Roboto Light"/>
              <a:cs typeface="+mn-cs"/>
            </a:endParaRPr>
          </a:p>
        </p:txBody>
      </p:sp>
      <p:sp>
        <p:nvSpPr>
          <p:cNvPr id="3" name="Titel 2">
            <a:extLst>
              <a:ext uri="{FF2B5EF4-FFF2-40B4-BE49-F238E27FC236}">
                <a16:creationId xmlns:a16="http://schemas.microsoft.com/office/drawing/2014/main" id="{C87557FA-CDC0-0AA9-CE44-34065EA2F670}"/>
              </a:ext>
            </a:extLst>
          </p:cNvPr>
          <p:cNvSpPr>
            <a:spLocks noGrp="1"/>
          </p:cNvSpPr>
          <p:nvPr>
            <p:ph type="title"/>
          </p:nvPr>
        </p:nvSpPr>
        <p:spPr>
          <a:xfrm>
            <a:off x="628650" y="1616822"/>
            <a:ext cx="6145530" cy="1233058"/>
          </a:xfrm>
        </p:spPr>
        <p:txBody>
          <a:bodyPr/>
          <a:lstStyle/>
          <a:p>
            <a:r>
              <a:rPr lang="da-DK"/>
              <a:t>Overvej en ny varmeform</a:t>
            </a:r>
          </a:p>
        </p:txBody>
      </p:sp>
      <p:pic>
        <p:nvPicPr>
          <p:cNvPr id="2" name="Billede 1">
            <a:extLst>
              <a:ext uri="{FF2B5EF4-FFF2-40B4-BE49-F238E27FC236}">
                <a16:creationId xmlns:a16="http://schemas.microsoft.com/office/drawing/2014/main" id="{A71796E9-0390-4D3B-78AD-F716C9761711}"/>
              </a:ext>
            </a:extLst>
          </p:cNvPr>
          <p:cNvPicPr>
            <a:picLocks noChangeAspect="1"/>
          </p:cNvPicPr>
          <p:nvPr/>
        </p:nvPicPr>
        <p:blipFill>
          <a:blip r:embed="rId3"/>
          <a:stretch>
            <a:fillRect/>
          </a:stretch>
        </p:blipFill>
        <p:spPr>
          <a:xfrm>
            <a:off x="4650016" y="1377708"/>
            <a:ext cx="4006850" cy="3243946"/>
          </a:xfrm>
          <a:prstGeom prst="rect">
            <a:avLst/>
          </a:prstGeom>
        </p:spPr>
      </p:pic>
    </p:spTree>
    <p:extLst>
      <p:ext uri="{BB962C8B-B14F-4D97-AF65-F5344CB8AC3E}">
        <p14:creationId xmlns:p14="http://schemas.microsoft.com/office/powerpoint/2010/main" val="246239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D51BEC8E-0D29-6393-11EA-847A02569795}"/>
              </a:ext>
            </a:extLst>
          </p:cNvPr>
          <p:cNvPicPr>
            <a:picLocks noChangeAspect="1"/>
          </p:cNvPicPr>
          <p:nvPr/>
        </p:nvPicPr>
        <p:blipFill>
          <a:blip r:embed="rId2"/>
          <a:stretch>
            <a:fillRect/>
          </a:stretch>
        </p:blipFill>
        <p:spPr>
          <a:xfrm>
            <a:off x="0" y="875902"/>
            <a:ext cx="9144000" cy="3890460"/>
          </a:xfrm>
          <a:prstGeom prst="rect">
            <a:avLst/>
          </a:prstGeom>
        </p:spPr>
      </p:pic>
      <p:sp>
        <p:nvSpPr>
          <p:cNvPr id="4" name="Tekstfelt 3">
            <a:extLst>
              <a:ext uri="{FF2B5EF4-FFF2-40B4-BE49-F238E27FC236}">
                <a16:creationId xmlns:a16="http://schemas.microsoft.com/office/drawing/2014/main" id="{79F1E84B-1B0F-7DC9-6DD9-5825E3EDC794}"/>
              </a:ext>
            </a:extLst>
          </p:cNvPr>
          <p:cNvSpPr txBox="1"/>
          <p:nvPr/>
        </p:nvSpPr>
        <p:spPr>
          <a:xfrm>
            <a:off x="1082805" y="2063001"/>
            <a:ext cx="1359962" cy="430887"/>
          </a:xfrm>
          <a:prstGeom prst="rect">
            <a:avLst/>
          </a:prstGeom>
          <a:solidFill>
            <a:schemeClr val="bg1"/>
          </a:solidFill>
        </p:spPr>
        <p:txBody>
          <a:bodyPr wrap="square" rtlCol="0">
            <a:spAutoFit/>
          </a:bodyPr>
          <a:lstStyle/>
          <a:p>
            <a:r>
              <a:rPr lang="da-DK" sz="1050">
                <a:latin typeface="Roboto Light" panose="02000000000000000000" pitchFamily="2" charset="0"/>
                <a:ea typeface="Roboto Light" panose="02000000000000000000" pitchFamily="2" charset="0"/>
              </a:rPr>
              <a:t>Energivej 5</a:t>
            </a:r>
          </a:p>
          <a:p>
            <a:r>
              <a:rPr lang="da-DK" sz="1050">
                <a:latin typeface="Roboto Light" panose="02000000000000000000" pitchFamily="2" charset="0"/>
                <a:ea typeface="Roboto Light" panose="02000000000000000000" pitchFamily="2" charset="0"/>
              </a:rPr>
              <a:t>4321 Grønkøbing</a:t>
            </a:r>
          </a:p>
        </p:txBody>
      </p:sp>
    </p:spTree>
    <p:extLst>
      <p:ext uri="{BB962C8B-B14F-4D97-AF65-F5344CB8AC3E}">
        <p14:creationId xmlns:p14="http://schemas.microsoft.com/office/powerpoint/2010/main" val="242306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37845-B3FD-29E4-BF80-938384A5641F}"/>
              </a:ext>
            </a:extLst>
          </p:cNvPr>
          <p:cNvSpPr>
            <a:spLocks noGrp="1"/>
          </p:cNvSpPr>
          <p:nvPr>
            <p:ph type="title"/>
          </p:nvPr>
        </p:nvSpPr>
        <p:spPr/>
        <p:txBody>
          <a:bodyPr/>
          <a:lstStyle/>
          <a:p>
            <a:r>
              <a:rPr lang="da-DK"/>
              <a:t>Dagsorden</a:t>
            </a:r>
          </a:p>
        </p:txBody>
      </p:sp>
      <p:sp>
        <p:nvSpPr>
          <p:cNvPr id="8" name="Pladsholder til indhold 2">
            <a:extLst>
              <a:ext uri="{FF2B5EF4-FFF2-40B4-BE49-F238E27FC236}">
                <a16:creationId xmlns:a16="http://schemas.microsoft.com/office/drawing/2014/main" id="{A55DAD90-98A7-7A9C-35A1-626A35CF422C}"/>
              </a:ext>
            </a:extLst>
          </p:cNvPr>
          <p:cNvSpPr>
            <a:spLocks noGrp="1"/>
          </p:cNvSpPr>
          <p:nvPr>
            <p:ph idx="1"/>
          </p:nvPr>
        </p:nvSpPr>
        <p:spPr>
          <a:prstGeom prst="rect">
            <a:avLst/>
          </a:prstGeom>
        </p:spPr>
        <p:txBody>
          <a:bodyPr/>
          <a:lstStyle/>
          <a:p>
            <a:pPr marL="457200" indent="-457200" eaLnBrk="1" hangingPunct="1">
              <a:buFont typeface="Calibri Light" panose="020F0302020204030204" pitchFamily="34" charset="0"/>
              <a:buAutoNum type="arabicPeriod"/>
            </a:pPr>
            <a:r>
              <a:rPr lang="da-DK" altLang="da-DK" sz="1800" dirty="0">
                <a:cs typeface="Roboto Light" panose="02000000000000000000" pitchFamily="2" charset="0"/>
              </a:rPr>
              <a:t>SparEnergi.dk</a:t>
            </a:r>
          </a:p>
          <a:p>
            <a:pPr marL="457200" indent="-457200" eaLnBrk="1" hangingPunct="1">
              <a:buFont typeface="Calibri Light" panose="020F0302020204030204" pitchFamily="34" charset="0"/>
              <a:buAutoNum type="arabicPeriod"/>
            </a:pPr>
            <a:r>
              <a:rPr lang="da-DK" altLang="da-DK" sz="1800" dirty="0">
                <a:cs typeface="Roboto Light" panose="02000000000000000000" pitchFamily="2" charset="0"/>
              </a:rPr>
              <a:t>Spar på energien</a:t>
            </a:r>
          </a:p>
          <a:p>
            <a:pPr marL="457200" indent="-457200" eaLnBrk="1" hangingPunct="1">
              <a:buFont typeface="Calibri Light" panose="020F0302020204030204" pitchFamily="34" charset="0"/>
              <a:buAutoNum type="arabicPeriod"/>
            </a:pPr>
            <a:r>
              <a:rPr lang="da-DK" altLang="da-DK" sz="1800" dirty="0">
                <a:cs typeface="Roboto Light" panose="02000000000000000000" pitchFamily="2" charset="0"/>
              </a:rPr>
              <a:t>Renovering</a:t>
            </a:r>
          </a:p>
          <a:p>
            <a:pPr marL="457200" indent="-457200" eaLnBrk="1" hangingPunct="1">
              <a:buFont typeface="Calibri Light" panose="020F0302020204030204" pitchFamily="34" charset="0"/>
              <a:buAutoNum type="arabicPeriod"/>
            </a:pPr>
            <a:r>
              <a:rPr lang="da-DK" altLang="da-DK" sz="1800" dirty="0">
                <a:cs typeface="Roboto Light" panose="02000000000000000000" pitchFamily="2" charset="0"/>
              </a:rPr>
              <a:t>Ny varmeform</a:t>
            </a:r>
          </a:p>
          <a:p>
            <a:pPr marL="457200" indent="-457200" eaLnBrk="1" hangingPunct="1">
              <a:buFont typeface="Calibri Light" panose="020F0302020204030204" pitchFamily="34" charset="0"/>
              <a:buAutoNum type="arabicPeriod"/>
            </a:pPr>
            <a:r>
              <a:rPr lang="da-DK" altLang="da-DK" sz="1800" dirty="0"/>
              <a:t>Tilskudsmuligheder</a:t>
            </a:r>
            <a:endParaRPr lang="da-DK" altLang="da-DK" sz="1800" dirty="0">
              <a:cs typeface="Roboto Light" panose="02000000000000000000" pitchFamily="2" charset="0"/>
            </a:endParaRPr>
          </a:p>
          <a:p>
            <a:pPr marL="457200" indent="-457200" eaLnBrk="1" hangingPunct="1">
              <a:buFont typeface="Calibri Light" panose="020F0302020204030204" pitchFamily="34" charset="0"/>
              <a:buAutoNum type="arabicPeriod"/>
            </a:pPr>
            <a:r>
              <a:rPr lang="da-DK" altLang="da-DK" sz="1800" dirty="0">
                <a:cs typeface="Roboto Light" panose="02000000000000000000" pitchFamily="2" charset="0"/>
              </a:rPr>
              <a:t>Sådan kommer du videre</a:t>
            </a:r>
          </a:p>
        </p:txBody>
      </p:sp>
      <p:pic>
        <p:nvPicPr>
          <p:cNvPr id="18" name="Billede 17">
            <a:extLst>
              <a:ext uri="{FF2B5EF4-FFF2-40B4-BE49-F238E27FC236}">
                <a16:creationId xmlns:a16="http://schemas.microsoft.com/office/drawing/2014/main" id="{41A1095B-A870-DD00-A519-005AC74172A6}"/>
              </a:ext>
            </a:extLst>
          </p:cNvPr>
          <p:cNvPicPr>
            <a:picLocks noChangeAspect="1"/>
          </p:cNvPicPr>
          <p:nvPr/>
        </p:nvPicPr>
        <p:blipFill>
          <a:blip r:embed="rId3"/>
          <a:stretch>
            <a:fillRect/>
          </a:stretch>
        </p:blipFill>
        <p:spPr>
          <a:xfrm>
            <a:off x="3466406" y="1297068"/>
            <a:ext cx="6213765" cy="3871371"/>
          </a:xfrm>
          <a:prstGeom prst="rect">
            <a:avLst/>
          </a:prstGeom>
        </p:spPr>
      </p:pic>
    </p:spTree>
    <p:extLst>
      <p:ext uri="{BB962C8B-B14F-4D97-AF65-F5344CB8AC3E}">
        <p14:creationId xmlns:p14="http://schemas.microsoft.com/office/powerpoint/2010/main" val="192754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71A4DB70-E5DB-5F90-2E87-5CFC6BD699AD}"/>
              </a:ext>
            </a:extLst>
          </p:cNvPr>
          <p:cNvPicPr>
            <a:picLocks noChangeAspect="1"/>
          </p:cNvPicPr>
          <p:nvPr/>
        </p:nvPicPr>
        <p:blipFill>
          <a:blip r:embed="rId3"/>
          <a:stretch>
            <a:fillRect/>
          </a:stretch>
        </p:blipFill>
        <p:spPr>
          <a:xfrm>
            <a:off x="7704845" y="4217636"/>
            <a:ext cx="1317977" cy="1317977"/>
          </a:xfrm>
          <a:prstGeom prst="rect">
            <a:avLst/>
          </a:prstGeom>
        </p:spPr>
      </p:pic>
      <p:pic>
        <p:nvPicPr>
          <p:cNvPr id="4" name="Billede 3">
            <a:extLst>
              <a:ext uri="{FF2B5EF4-FFF2-40B4-BE49-F238E27FC236}">
                <a16:creationId xmlns:a16="http://schemas.microsoft.com/office/drawing/2014/main" id="{20E400D1-BCA0-BB6B-4552-9FB170CE7760}"/>
              </a:ext>
            </a:extLst>
          </p:cNvPr>
          <p:cNvPicPr>
            <a:picLocks noChangeAspect="1"/>
          </p:cNvPicPr>
          <p:nvPr/>
        </p:nvPicPr>
        <p:blipFill>
          <a:blip r:embed="rId4"/>
          <a:stretch>
            <a:fillRect/>
          </a:stretch>
        </p:blipFill>
        <p:spPr>
          <a:xfrm>
            <a:off x="121178" y="863634"/>
            <a:ext cx="8911381" cy="4486937"/>
          </a:xfrm>
          <a:prstGeom prst="rect">
            <a:avLst/>
          </a:prstGeom>
        </p:spPr>
      </p:pic>
      <p:sp>
        <p:nvSpPr>
          <p:cNvPr id="2" name="Rektangel 1">
            <a:extLst>
              <a:ext uri="{FF2B5EF4-FFF2-40B4-BE49-F238E27FC236}">
                <a16:creationId xmlns:a16="http://schemas.microsoft.com/office/drawing/2014/main" id="{F4640D6C-3E1D-86B7-250C-F682C8A2F4DE}"/>
              </a:ext>
            </a:extLst>
          </p:cNvPr>
          <p:cNvSpPr/>
          <p:nvPr/>
        </p:nvSpPr>
        <p:spPr>
          <a:xfrm>
            <a:off x="-182880" y="863634"/>
            <a:ext cx="390698" cy="4486937"/>
          </a:xfrm>
          <a:prstGeom prst="rect">
            <a:avLst/>
          </a:prstGeom>
          <a:solidFill>
            <a:srgbClr val="E9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E32C299B-91B2-00EA-EED2-DB46988B3E8A}"/>
              </a:ext>
            </a:extLst>
          </p:cNvPr>
          <p:cNvSpPr/>
          <p:nvPr/>
        </p:nvSpPr>
        <p:spPr>
          <a:xfrm>
            <a:off x="8969432" y="863634"/>
            <a:ext cx="390698" cy="4486937"/>
          </a:xfrm>
          <a:prstGeom prst="rect">
            <a:avLst/>
          </a:prstGeom>
          <a:solidFill>
            <a:srgbClr val="E9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54065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4">
            <a:extLst>
              <a:ext uri="{FF2B5EF4-FFF2-40B4-BE49-F238E27FC236}">
                <a16:creationId xmlns:a16="http://schemas.microsoft.com/office/drawing/2014/main" id="{FA3FA5B7-A329-FB26-AE7C-5AF87F5F852B}"/>
              </a:ext>
            </a:extLst>
          </p:cNvPr>
          <p:cNvPicPr>
            <a:picLocks noChangeAspect="1" noChangeArrowheads="1"/>
          </p:cNvPicPr>
          <p:nvPr/>
        </p:nvPicPr>
        <p:blipFill rotWithShape="1">
          <a:blip r:embed="rId3"/>
          <a:srcRect l="1161" r="26200"/>
          <a:stretch/>
        </p:blipFill>
        <p:spPr bwMode="auto">
          <a:xfrm>
            <a:off x="207577" y="1549318"/>
            <a:ext cx="4290484" cy="314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dsholder til indhold 2">
            <a:extLst>
              <a:ext uri="{FF2B5EF4-FFF2-40B4-BE49-F238E27FC236}">
                <a16:creationId xmlns:a16="http://schemas.microsoft.com/office/drawing/2014/main" id="{D0FF7B76-30B2-A0B9-AA1A-D05E98755F36}"/>
              </a:ext>
            </a:extLst>
          </p:cNvPr>
          <p:cNvSpPr txBox="1">
            <a:spLocks/>
          </p:cNvSpPr>
          <p:nvPr/>
        </p:nvSpPr>
        <p:spPr>
          <a:xfrm>
            <a:off x="909849" y="1396319"/>
            <a:ext cx="2555875" cy="30734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defRPr/>
            </a:pPr>
            <a:r>
              <a:rPr lang="da-DK" sz="1200" b="1">
                <a:solidFill>
                  <a:srgbClr val="03473A"/>
                </a:solidFill>
                <a:latin typeface="Roboto" panose="02000000000000000000" pitchFamily="2" charset="0"/>
                <a:ea typeface="Roboto" panose="02000000000000000000" pitchFamily="2" charset="0"/>
                <a:cs typeface="Arial"/>
              </a:rPr>
              <a:t>Jordvarme</a:t>
            </a:r>
          </a:p>
        </p:txBody>
      </p:sp>
      <p:sp>
        <p:nvSpPr>
          <p:cNvPr id="7" name="Pladsholder til indhold 2">
            <a:extLst>
              <a:ext uri="{FF2B5EF4-FFF2-40B4-BE49-F238E27FC236}">
                <a16:creationId xmlns:a16="http://schemas.microsoft.com/office/drawing/2014/main" id="{2411C056-62DD-6A1B-5BA2-08C3CD856E3B}"/>
              </a:ext>
            </a:extLst>
          </p:cNvPr>
          <p:cNvSpPr txBox="1">
            <a:spLocks/>
          </p:cNvSpPr>
          <p:nvPr/>
        </p:nvSpPr>
        <p:spPr>
          <a:xfrm>
            <a:off x="4866378" y="1396318"/>
            <a:ext cx="2555875" cy="306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None/>
              <a:defRPr/>
            </a:pPr>
            <a:r>
              <a:rPr lang="da-DK" sz="1200" b="1">
                <a:solidFill>
                  <a:srgbClr val="03473A"/>
                </a:solidFill>
                <a:latin typeface="Roboto" panose="02000000000000000000" pitchFamily="2" charset="0"/>
                <a:ea typeface="Roboto" panose="02000000000000000000" pitchFamily="2" charset="0"/>
                <a:cs typeface="Arial"/>
              </a:rPr>
              <a:t>Luft til vand</a:t>
            </a:r>
          </a:p>
          <a:p>
            <a:pPr marL="0" indent="0" algn="ctr" fontAlgn="auto">
              <a:spcAft>
                <a:spcPts val="0"/>
              </a:spcAft>
              <a:buFont typeface="Arial"/>
              <a:buNone/>
              <a:defRPr/>
            </a:pPr>
            <a:endParaRPr lang="da-DK" sz="1200" b="1">
              <a:solidFill>
                <a:srgbClr val="03473A"/>
              </a:solidFill>
              <a:latin typeface="Roboto" panose="02000000000000000000" pitchFamily="2" charset="0"/>
              <a:ea typeface="Roboto" panose="02000000000000000000" pitchFamily="2" charset="0"/>
              <a:cs typeface="Arial"/>
            </a:endParaRPr>
          </a:p>
        </p:txBody>
      </p:sp>
      <p:sp>
        <p:nvSpPr>
          <p:cNvPr id="9" name="Titel 8">
            <a:extLst>
              <a:ext uri="{FF2B5EF4-FFF2-40B4-BE49-F238E27FC236}">
                <a16:creationId xmlns:a16="http://schemas.microsoft.com/office/drawing/2014/main" id="{1EAD858C-FA56-5899-7D77-4EDE01F59880}"/>
              </a:ext>
            </a:extLst>
          </p:cNvPr>
          <p:cNvSpPr>
            <a:spLocks noGrp="1"/>
          </p:cNvSpPr>
          <p:nvPr>
            <p:ph type="title"/>
          </p:nvPr>
        </p:nvSpPr>
        <p:spPr>
          <a:xfrm>
            <a:off x="628649" y="382385"/>
            <a:ext cx="5331575" cy="856211"/>
          </a:xfrm>
        </p:spPr>
        <p:txBody>
          <a:bodyPr/>
          <a:lstStyle/>
          <a:p>
            <a:r>
              <a:rPr lang="da-DK"/>
              <a:t>To typer varmepumper</a:t>
            </a:r>
          </a:p>
        </p:txBody>
      </p:sp>
      <p:sp>
        <p:nvSpPr>
          <p:cNvPr id="11" name="Titel 3">
            <a:extLst>
              <a:ext uri="{FF2B5EF4-FFF2-40B4-BE49-F238E27FC236}">
                <a16:creationId xmlns:a16="http://schemas.microsoft.com/office/drawing/2014/main" id="{3BA4614D-CCE1-4987-EACF-E5559FCF2E15}"/>
              </a:ext>
            </a:extLst>
          </p:cNvPr>
          <p:cNvSpPr txBox="1">
            <a:spLocks noChangeArrowheads="1"/>
          </p:cNvSpPr>
          <p:nvPr/>
        </p:nvSpPr>
        <p:spPr bwMode="auto">
          <a:xfrm>
            <a:off x="628650" y="741634"/>
            <a:ext cx="7886700" cy="42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sz="4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a:lstStyle>
          <a:p>
            <a:pPr eaLnBrk="1" hangingPunct="1"/>
            <a:r>
              <a:rPr lang="da-DK" altLang="da-DK" sz="1350">
                <a:solidFill>
                  <a:srgbClr val="03473A"/>
                </a:solidFill>
              </a:rPr>
              <a:t>Sådan ser anlæggene ud</a:t>
            </a:r>
          </a:p>
        </p:txBody>
      </p:sp>
      <p:pic>
        <p:nvPicPr>
          <p:cNvPr id="8" name="Billede 7" descr="Et billede, der indeholder mørk&#10;&#10;Automatisk genereret beskrivelse">
            <a:extLst>
              <a:ext uri="{FF2B5EF4-FFF2-40B4-BE49-F238E27FC236}">
                <a16:creationId xmlns:a16="http://schemas.microsoft.com/office/drawing/2014/main" id="{BA553DB4-2E2A-8687-DA72-7B72425902C6}"/>
              </a:ext>
            </a:extLst>
          </p:cNvPr>
          <p:cNvPicPr>
            <a:picLocks noChangeAspect="1"/>
          </p:cNvPicPr>
          <p:nvPr/>
        </p:nvPicPr>
        <p:blipFill>
          <a:blip r:embed="rId4"/>
          <a:stretch>
            <a:fillRect/>
          </a:stretch>
        </p:blipFill>
        <p:spPr>
          <a:xfrm>
            <a:off x="4572000" y="1549318"/>
            <a:ext cx="5696556" cy="3030083"/>
          </a:xfrm>
          <a:prstGeom prst="rect">
            <a:avLst/>
          </a:prstGeom>
        </p:spPr>
      </p:pic>
    </p:spTree>
    <p:extLst>
      <p:ext uri="{BB962C8B-B14F-4D97-AF65-F5344CB8AC3E}">
        <p14:creationId xmlns:p14="http://schemas.microsoft.com/office/powerpoint/2010/main" val="296358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el 3">
            <a:extLst>
              <a:ext uri="{FF2B5EF4-FFF2-40B4-BE49-F238E27FC236}">
                <a16:creationId xmlns:a16="http://schemas.microsoft.com/office/drawing/2014/main" id="{7630D049-677B-2E7E-344F-393E5D6F4CF9}"/>
              </a:ext>
            </a:extLst>
          </p:cNvPr>
          <p:cNvSpPr>
            <a:spLocks noGrp="1" noChangeArrowheads="1"/>
          </p:cNvSpPr>
          <p:nvPr>
            <p:ph type="title"/>
          </p:nvPr>
        </p:nvSpPr>
        <p:spPr>
          <a:prstGeom prst="rect">
            <a:avLst/>
          </a:prstGeom>
        </p:spPr>
        <p:txBody>
          <a:bodyPr/>
          <a:lstStyle/>
          <a:p>
            <a:pPr eaLnBrk="1" hangingPunct="1"/>
            <a:r>
              <a:rPr lang="da-DK" altLang="da-DK">
                <a:latin typeface="Roboto Medium" panose="02000000000000000000" pitchFamily="2" charset="0"/>
                <a:ea typeface="Roboto Medium" panose="02000000000000000000" pitchFamily="2" charset="0"/>
                <a:cs typeface="Arial" panose="020B0604020202020204" pitchFamily="34" charset="0"/>
              </a:rPr>
              <a:t>Jordvarme</a:t>
            </a:r>
            <a:endParaRPr lang="da-DK" altLang="da-DK">
              <a:latin typeface="Roboto Medium" panose="02000000000000000000" pitchFamily="2" charset="0"/>
              <a:ea typeface="Roboto Medium" panose="02000000000000000000" pitchFamily="2" charset="0"/>
            </a:endParaRPr>
          </a:p>
        </p:txBody>
      </p:sp>
      <p:sp>
        <p:nvSpPr>
          <p:cNvPr id="2" name="Tekstfelt 1">
            <a:extLst>
              <a:ext uri="{FF2B5EF4-FFF2-40B4-BE49-F238E27FC236}">
                <a16:creationId xmlns:a16="http://schemas.microsoft.com/office/drawing/2014/main" id="{1EDB7583-C608-8574-2F96-66549B251C75}"/>
              </a:ext>
            </a:extLst>
          </p:cNvPr>
          <p:cNvSpPr txBox="1"/>
          <p:nvPr/>
        </p:nvSpPr>
        <p:spPr>
          <a:xfrm>
            <a:off x="652423" y="1371423"/>
            <a:ext cx="3686400" cy="2911566"/>
          </a:xfrm>
          <a:prstGeom prst="rect">
            <a:avLst/>
          </a:prstGeom>
          <a:noFill/>
        </p:spPr>
        <p:txBody>
          <a:bodyPr wrap="square" rtlCol="0">
            <a:spAutoFit/>
          </a:bodyPr>
          <a:lstStyle/>
          <a:p>
            <a:pPr marL="0" indent="0" eaLnBrk="1" fontAlgn="auto" hangingPunct="1">
              <a:lnSpc>
                <a:spcPct val="110000"/>
              </a:lnSpc>
              <a:spcAft>
                <a:spcPts val="0"/>
              </a:spcAft>
              <a:buFont typeface="Arial" panose="020B0604020202020204" pitchFamily="34" charset="0"/>
              <a:buNone/>
              <a:defRPr/>
            </a:pPr>
            <a:r>
              <a:rPr lang="da-DK" sz="1600" b="1" dirty="0">
                <a:latin typeface="Roboto" panose="02000000000000000000" pitchFamily="2" charset="0"/>
                <a:ea typeface="Roboto" panose="02000000000000000000" pitchFamily="2" charset="0"/>
                <a:cs typeface="Arial"/>
              </a:rPr>
              <a:t>FORDELE</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Ren og driftssikker løsning</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Kræver kun et minimum af vedligehold</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Billig i drift – stor besparelse i forhold til andre former for opvarmning</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Tilskudsberettiget gennem varmepumpepuljen</a:t>
            </a:r>
            <a:br>
              <a:rPr lang="da-DK" sz="1200" dirty="0">
                <a:latin typeface="Roboto" panose="02000000000000000000" pitchFamily="2" charset="0"/>
                <a:ea typeface="Roboto" panose="02000000000000000000" pitchFamily="2" charset="0"/>
                <a:cs typeface="Arial"/>
              </a:rPr>
            </a:br>
            <a:endParaRPr lang="da-DK" sz="1600" b="1" dirty="0">
              <a:latin typeface="Roboto" panose="02000000000000000000" pitchFamily="2" charset="0"/>
              <a:ea typeface="Roboto" panose="02000000000000000000" pitchFamily="2" charset="0"/>
              <a:cs typeface="Arial"/>
            </a:endParaRPr>
          </a:p>
          <a:p>
            <a:pPr marL="0" indent="0" eaLnBrk="1" fontAlgn="auto" hangingPunct="1">
              <a:lnSpc>
                <a:spcPct val="110000"/>
              </a:lnSpc>
              <a:spcAft>
                <a:spcPts val="0"/>
              </a:spcAft>
              <a:buFont typeface="Arial" panose="020B0604020202020204" pitchFamily="34" charset="0"/>
              <a:buNone/>
              <a:defRPr/>
            </a:pPr>
            <a:r>
              <a:rPr lang="da-DK" sz="1600" b="1" dirty="0">
                <a:latin typeface="Roboto" panose="02000000000000000000" pitchFamily="2" charset="0"/>
                <a:ea typeface="Roboto" panose="02000000000000000000" pitchFamily="2" charset="0"/>
                <a:cs typeface="Arial"/>
              </a:rPr>
              <a:t>ULEMPER</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Kræver plads til jordslanger</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Større investering</a:t>
            </a:r>
            <a:endParaRPr lang="da-DK" sz="1200" dirty="0">
              <a:latin typeface="Roboto Light" panose="02000000000000000000" pitchFamily="2" charset="0"/>
              <a:ea typeface="Roboto Light" panose="02000000000000000000" pitchFamily="2" charset="0"/>
            </a:endParaRPr>
          </a:p>
        </p:txBody>
      </p:sp>
      <p:pic>
        <p:nvPicPr>
          <p:cNvPr id="3" name="Billede 4">
            <a:extLst>
              <a:ext uri="{FF2B5EF4-FFF2-40B4-BE49-F238E27FC236}">
                <a16:creationId xmlns:a16="http://schemas.microsoft.com/office/drawing/2014/main" id="{F8B53A23-700C-7AD0-52D3-33CD94CF936C}"/>
              </a:ext>
            </a:extLst>
          </p:cNvPr>
          <p:cNvPicPr>
            <a:picLocks noChangeAspect="1" noChangeArrowheads="1"/>
          </p:cNvPicPr>
          <p:nvPr/>
        </p:nvPicPr>
        <p:blipFill rotWithShape="1">
          <a:blip r:embed="rId3"/>
          <a:srcRect l="1161" r="26200"/>
          <a:stretch/>
        </p:blipFill>
        <p:spPr bwMode="auto">
          <a:xfrm>
            <a:off x="4096616" y="998433"/>
            <a:ext cx="4616450" cy="338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282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el 3">
            <a:extLst>
              <a:ext uri="{FF2B5EF4-FFF2-40B4-BE49-F238E27FC236}">
                <a16:creationId xmlns:a16="http://schemas.microsoft.com/office/drawing/2014/main" id="{7630D049-677B-2E7E-344F-393E5D6F4CF9}"/>
              </a:ext>
            </a:extLst>
          </p:cNvPr>
          <p:cNvSpPr>
            <a:spLocks noGrp="1" noChangeArrowheads="1"/>
          </p:cNvSpPr>
          <p:nvPr>
            <p:ph type="title"/>
          </p:nvPr>
        </p:nvSpPr>
        <p:spPr>
          <a:prstGeom prst="rect">
            <a:avLst/>
          </a:prstGeom>
        </p:spPr>
        <p:txBody>
          <a:bodyPr/>
          <a:lstStyle/>
          <a:p>
            <a:pPr eaLnBrk="1" hangingPunct="1"/>
            <a:r>
              <a:rPr lang="da-DK" altLang="da-DK">
                <a:latin typeface="Roboto Medium" panose="02000000000000000000" pitchFamily="2" charset="0"/>
                <a:ea typeface="Roboto Medium" panose="02000000000000000000" pitchFamily="2" charset="0"/>
                <a:cs typeface="Arial" panose="020B0604020202020204" pitchFamily="34" charset="0"/>
              </a:rPr>
              <a:t>Luft til vand-varmepumpe</a:t>
            </a:r>
            <a:endParaRPr lang="da-DK" altLang="da-DK">
              <a:latin typeface="Roboto Medium" panose="02000000000000000000" pitchFamily="2" charset="0"/>
              <a:ea typeface="Roboto Medium" panose="02000000000000000000" pitchFamily="2" charset="0"/>
            </a:endParaRPr>
          </a:p>
        </p:txBody>
      </p:sp>
      <p:sp>
        <p:nvSpPr>
          <p:cNvPr id="2" name="Tekstfelt 1">
            <a:extLst>
              <a:ext uri="{FF2B5EF4-FFF2-40B4-BE49-F238E27FC236}">
                <a16:creationId xmlns:a16="http://schemas.microsoft.com/office/drawing/2014/main" id="{1EDB7583-C608-8574-2F96-66549B251C75}"/>
              </a:ext>
            </a:extLst>
          </p:cNvPr>
          <p:cNvSpPr txBox="1"/>
          <p:nvPr/>
        </p:nvSpPr>
        <p:spPr>
          <a:xfrm>
            <a:off x="652422" y="1338172"/>
            <a:ext cx="3804021" cy="3145476"/>
          </a:xfrm>
          <a:prstGeom prst="rect">
            <a:avLst/>
          </a:prstGeom>
          <a:noFill/>
        </p:spPr>
        <p:txBody>
          <a:bodyPr wrap="square" rtlCol="0">
            <a:spAutoFit/>
          </a:bodyPr>
          <a:lstStyle/>
          <a:p>
            <a:pPr marL="0" indent="0" eaLnBrk="1" fontAlgn="auto" hangingPunct="1">
              <a:lnSpc>
                <a:spcPct val="120000"/>
              </a:lnSpc>
              <a:spcAft>
                <a:spcPts val="0"/>
              </a:spcAft>
              <a:buFont typeface="Arial" panose="020B0604020202020204" pitchFamily="34" charset="0"/>
              <a:buNone/>
              <a:defRPr/>
            </a:pPr>
            <a:r>
              <a:rPr lang="da-DK" sz="1600" b="1" dirty="0">
                <a:latin typeface="Roboto" panose="02000000000000000000" pitchFamily="2" charset="0"/>
                <a:ea typeface="Roboto" panose="02000000000000000000" pitchFamily="2" charset="0"/>
                <a:cs typeface="Arial"/>
              </a:rPr>
              <a:t>FORDELE</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Ren og driftssikker løsning</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Kræver kun et minimum af vedligehold</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Billig i drift – stor besparelse i forhold til gasfyr</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Tilskudsberettiget gennem varmepumpepuljen</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Kan installeres gennem abonnementstilbud (skrotningsordningen)</a:t>
            </a:r>
            <a:br>
              <a:rPr lang="da-DK" sz="1200" dirty="0">
                <a:latin typeface="Roboto" panose="02000000000000000000" pitchFamily="2" charset="0"/>
                <a:ea typeface="Roboto" panose="02000000000000000000" pitchFamily="2" charset="0"/>
                <a:cs typeface="Arial"/>
              </a:rPr>
            </a:br>
            <a:endParaRPr lang="da-DK" sz="1200" dirty="0">
              <a:latin typeface="Roboto" panose="02000000000000000000" pitchFamily="2" charset="0"/>
              <a:ea typeface="Roboto" panose="02000000000000000000" pitchFamily="2" charset="0"/>
              <a:cs typeface="Arial"/>
            </a:endParaRPr>
          </a:p>
          <a:p>
            <a:pPr marL="0" indent="0" eaLnBrk="1" fontAlgn="auto" hangingPunct="1">
              <a:lnSpc>
                <a:spcPct val="120000"/>
              </a:lnSpc>
              <a:spcAft>
                <a:spcPts val="0"/>
              </a:spcAft>
              <a:buFont typeface="Arial" panose="020B0604020202020204" pitchFamily="34" charset="0"/>
              <a:buNone/>
              <a:defRPr/>
            </a:pPr>
            <a:r>
              <a:rPr lang="da-DK" sz="1600" b="1" dirty="0">
                <a:latin typeface="Roboto" panose="02000000000000000000" pitchFamily="2" charset="0"/>
                <a:ea typeface="Roboto" panose="02000000000000000000" pitchFamily="2" charset="0"/>
                <a:cs typeface="Arial"/>
              </a:rPr>
              <a:t>ULEMPER</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Kræver plads til </a:t>
            </a:r>
            <a:r>
              <a:rPr lang="da-DK" sz="1200" dirty="0" err="1">
                <a:latin typeface="Roboto Light" panose="02000000000000000000" pitchFamily="2" charset="0"/>
                <a:ea typeface="Roboto Light" panose="02000000000000000000" pitchFamily="2" charset="0"/>
                <a:cs typeface="Arial"/>
              </a:rPr>
              <a:t>udedel</a:t>
            </a:r>
            <a:r>
              <a:rPr lang="da-DK" sz="1200" dirty="0">
                <a:latin typeface="Roboto Light" panose="02000000000000000000" pitchFamily="2" charset="0"/>
                <a:ea typeface="Roboto Light" panose="02000000000000000000" pitchFamily="2" charset="0"/>
                <a:cs typeface="Arial"/>
              </a:rPr>
              <a:t> ved husmur</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En smule støj fra </a:t>
            </a:r>
            <a:r>
              <a:rPr lang="da-DK" sz="1200" dirty="0" err="1">
                <a:latin typeface="Roboto Light" panose="02000000000000000000" pitchFamily="2" charset="0"/>
                <a:ea typeface="Roboto Light" panose="02000000000000000000" pitchFamily="2" charset="0"/>
                <a:cs typeface="Arial"/>
              </a:rPr>
              <a:t>udedel</a:t>
            </a:r>
            <a:endParaRPr lang="da-DK" sz="1200" dirty="0">
              <a:latin typeface="Roboto Light" panose="02000000000000000000" pitchFamily="2" charset="0"/>
              <a:ea typeface="Roboto Light" panose="02000000000000000000" pitchFamily="2" charset="0"/>
              <a:cs typeface="Arial"/>
            </a:endParaRPr>
          </a:p>
        </p:txBody>
      </p:sp>
      <p:pic>
        <p:nvPicPr>
          <p:cNvPr id="4" name="Billede 3" descr="Et billede, der indeholder mørk&#10;&#10;Automatisk genereret beskrivelse">
            <a:extLst>
              <a:ext uri="{FF2B5EF4-FFF2-40B4-BE49-F238E27FC236}">
                <a16:creationId xmlns:a16="http://schemas.microsoft.com/office/drawing/2014/main" id="{F1E86A5E-D8B2-5CE7-63CF-51BED7BF2DF7}"/>
              </a:ext>
            </a:extLst>
          </p:cNvPr>
          <p:cNvPicPr>
            <a:picLocks noChangeAspect="1"/>
          </p:cNvPicPr>
          <p:nvPr/>
        </p:nvPicPr>
        <p:blipFill>
          <a:blip r:embed="rId3"/>
          <a:stretch>
            <a:fillRect/>
          </a:stretch>
        </p:blipFill>
        <p:spPr>
          <a:xfrm>
            <a:off x="4323093" y="1238596"/>
            <a:ext cx="6129347" cy="3260291"/>
          </a:xfrm>
          <a:prstGeom prst="rect">
            <a:avLst/>
          </a:prstGeom>
        </p:spPr>
      </p:pic>
    </p:spTree>
    <p:extLst>
      <p:ext uri="{BB962C8B-B14F-4D97-AF65-F5344CB8AC3E}">
        <p14:creationId xmlns:p14="http://schemas.microsoft.com/office/powerpoint/2010/main" val="828383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770B44-C2D0-A4B6-F9B5-E043964C983D}"/>
              </a:ext>
            </a:extLst>
          </p:cNvPr>
          <p:cNvSpPr>
            <a:spLocks noGrp="1"/>
          </p:cNvSpPr>
          <p:nvPr>
            <p:ph type="title"/>
          </p:nvPr>
        </p:nvSpPr>
        <p:spPr>
          <a:xfrm>
            <a:off x="628650" y="382385"/>
            <a:ext cx="6611735" cy="856211"/>
          </a:xfrm>
        </p:spPr>
        <p:txBody>
          <a:bodyPr/>
          <a:lstStyle/>
          <a:p>
            <a:r>
              <a:rPr lang="da-DK">
                <a:latin typeface="Roboto"/>
                <a:ea typeface="Roboto"/>
                <a:cs typeface="Roboto"/>
              </a:rPr>
              <a:t>Den tredje varmepumpe: luft til luft</a:t>
            </a:r>
          </a:p>
        </p:txBody>
      </p:sp>
      <p:pic>
        <p:nvPicPr>
          <p:cNvPr id="4" name="Billede 3" descr="Et billede, der indeholder diagram&#10;&#10;Automatisk genereret beskrivelse">
            <a:extLst>
              <a:ext uri="{FF2B5EF4-FFF2-40B4-BE49-F238E27FC236}">
                <a16:creationId xmlns:a16="http://schemas.microsoft.com/office/drawing/2014/main" id="{C768F9BE-E93F-2432-7DE8-E7FED83439F0}"/>
              </a:ext>
            </a:extLst>
          </p:cNvPr>
          <p:cNvPicPr>
            <a:picLocks noChangeAspect="1"/>
          </p:cNvPicPr>
          <p:nvPr/>
        </p:nvPicPr>
        <p:blipFill>
          <a:blip r:embed="rId3"/>
          <a:stretch>
            <a:fillRect/>
          </a:stretch>
        </p:blipFill>
        <p:spPr>
          <a:xfrm>
            <a:off x="4206430" y="1735358"/>
            <a:ext cx="4285148" cy="2426530"/>
          </a:xfrm>
          <a:prstGeom prst="rect">
            <a:avLst/>
          </a:prstGeom>
        </p:spPr>
      </p:pic>
      <p:sp>
        <p:nvSpPr>
          <p:cNvPr id="9" name="Tekstfelt 8">
            <a:extLst>
              <a:ext uri="{FF2B5EF4-FFF2-40B4-BE49-F238E27FC236}">
                <a16:creationId xmlns:a16="http://schemas.microsoft.com/office/drawing/2014/main" id="{CCEB3183-8FB7-8734-8235-7EDAB451C5D5}"/>
              </a:ext>
            </a:extLst>
          </p:cNvPr>
          <p:cNvSpPr txBox="1"/>
          <p:nvPr/>
        </p:nvSpPr>
        <p:spPr>
          <a:xfrm>
            <a:off x="628650" y="1238596"/>
            <a:ext cx="3804021" cy="3754874"/>
          </a:xfrm>
          <a:prstGeom prst="rect">
            <a:avLst/>
          </a:prstGeom>
          <a:noFill/>
        </p:spPr>
        <p:txBody>
          <a:bodyPr wrap="square" rtlCol="0">
            <a:spAutoFit/>
          </a:bodyPr>
          <a:lstStyle/>
          <a:p>
            <a:pPr eaLnBrk="1" fontAlgn="auto" hangingPunct="1">
              <a:lnSpc>
                <a:spcPct val="120000"/>
              </a:lnSpc>
              <a:spcAft>
                <a:spcPts val="0"/>
              </a:spcAft>
              <a:defRPr/>
            </a:pPr>
            <a:r>
              <a:rPr lang="da-DK" sz="1200" dirty="0">
                <a:latin typeface="Roboto Light"/>
                <a:ea typeface="Roboto Light"/>
                <a:cs typeface="Arial"/>
              </a:rPr>
              <a:t>Overvej den type varmepumpe, hvis du ønsker en varmepumpe som et supplement, eller </a:t>
            </a:r>
            <a:r>
              <a:rPr lang="da-DK" sz="1200" dirty="0">
                <a:latin typeface="Roboto Light"/>
                <a:ea typeface="Calibri"/>
                <a:cs typeface="Calibri"/>
              </a:rPr>
              <a:t>hvis du har et mindre helårshus</a:t>
            </a:r>
            <a:r>
              <a:rPr lang="da-DK" sz="1200" dirty="0">
                <a:latin typeface="Roboto Light" panose="02000000000000000000" pitchFamily="2" charset="0"/>
                <a:ea typeface="Roboto Light" panose="02000000000000000000" pitchFamily="2" charset="0"/>
                <a:cs typeface="Arial"/>
              </a:rPr>
              <a:t>.</a:t>
            </a:r>
          </a:p>
          <a:p>
            <a:pPr marL="0" indent="0" eaLnBrk="1" fontAlgn="auto" hangingPunct="1">
              <a:lnSpc>
                <a:spcPct val="120000"/>
              </a:lnSpc>
              <a:spcAft>
                <a:spcPts val="0"/>
              </a:spcAft>
              <a:buFont typeface="Arial" panose="020B0604020202020204" pitchFamily="34" charset="0"/>
              <a:buNone/>
              <a:defRPr/>
            </a:pPr>
            <a:endParaRPr lang="da-DK" sz="1200" b="1" dirty="0">
              <a:latin typeface="Roboto" panose="02000000000000000000" pitchFamily="2" charset="0"/>
              <a:ea typeface="Roboto" panose="02000000000000000000" pitchFamily="2" charset="0"/>
              <a:cs typeface="Arial"/>
            </a:endParaRPr>
          </a:p>
          <a:p>
            <a:pPr marL="0" indent="0" eaLnBrk="1" fontAlgn="auto" hangingPunct="1">
              <a:lnSpc>
                <a:spcPct val="120000"/>
              </a:lnSpc>
              <a:spcAft>
                <a:spcPts val="0"/>
              </a:spcAft>
              <a:buFont typeface="Arial" panose="020B0604020202020204" pitchFamily="34" charset="0"/>
              <a:buNone/>
              <a:defRPr/>
            </a:pPr>
            <a:r>
              <a:rPr lang="da-DK" sz="1600" b="1" dirty="0">
                <a:latin typeface="Roboto" panose="02000000000000000000" pitchFamily="2" charset="0"/>
                <a:ea typeface="Roboto" panose="02000000000000000000" pitchFamily="2" charset="0"/>
                <a:cs typeface="Arial"/>
              </a:rPr>
              <a:t>FORDELE</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Kan typisk dække op til 70 % af dit varmeforbrug.</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Ren og driftssikker løsning</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Kræver kun et minimum af vedligehold</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Billig i investering, installation og drift</a:t>
            </a:r>
            <a:br>
              <a:rPr lang="da-DK" sz="1200" dirty="0">
                <a:latin typeface="Roboto" panose="02000000000000000000" pitchFamily="2" charset="0"/>
                <a:ea typeface="Roboto" panose="02000000000000000000" pitchFamily="2" charset="0"/>
                <a:cs typeface="Arial"/>
              </a:rPr>
            </a:br>
            <a:endParaRPr lang="da-DK" sz="1200" dirty="0">
              <a:latin typeface="Roboto" panose="02000000000000000000" pitchFamily="2" charset="0"/>
              <a:ea typeface="Roboto" panose="02000000000000000000" pitchFamily="2" charset="0"/>
              <a:cs typeface="Arial"/>
            </a:endParaRPr>
          </a:p>
          <a:p>
            <a:pPr marL="0" indent="0" eaLnBrk="1" fontAlgn="auto" hangingPunct="1">
              <a:lnSpc>
                <a:spcPct val="120000"/>
              </a:lnSpc>
              <a:spcAft>
                <a:spcPts val="0"/>
              </a:spcAft>
              <a:buFont typeface="Arial" panose="020B0604020202020204" pitchFamily="34" charset="0"/>
              <a:buNone/>
              <a:defRPr/>
            </a:pPr>
            <a:r>
              <a:rPr lang="da-DK" sz="1600" b="1" dirty="0">
                <a:latin typeface="Roboto" panose="02000000000000000000" pitchFamily="2" charset="0"/>
                <a:ea typeface="Roboto" panose="02000000000000000000" pitchFamily="2" charset="0"/>
                <a:cs typeface="Arial"/>
              </a:rPr>
              <a:t>ULEMPER</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Kan ikke opvarme brugsvand</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Kræver plads til </a:t>
            </a:r>
            <a:r>
              <a:rPr lang="da-DK" sz="1200" dirty="0" err="1">
                <a:latin typeface="Roboto Light" panose="02000000000000000000" pitchFamily="2" charset="0"/>
                <a:ea typeface="Roboto Light" panose="02000000000000000000" pitchFamily="2" charset="0"/>
                <a:cs typeface="Arial"/>
              </a:rPr>
              <a:t>udedel</a:t>
            </a:r>
            <a:r>
              <a:rPr lang="da-DK" sz="1200" dirty="0">
                <a:latin typeface="Roboto Light" panose="02000000000000000000" pitchFamily="2" charset="0"/>
                <a:ea typeface="Roboto Light" panose="02000000000000000000" pitchFamily="2" charset="0"/>
                <a:cs typeface="Arial"/>
              </a:rPr>
              <a:t> ved husmur</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En smule støj fra </a:t>
            </a:r>
            <a:r>
              <a:rPr lang="da-DK" sz="1200" dirty="0" err="1">
                <a:latin typeface="Roboto Light" panose="02000000000000000000" pitchFamily="2" charset="0"/>
                <a:ea typeface="Roboto Light" panose="02000000000000000000" pitchFamily="2" charset="0"/>
                <a:cs typeface="Arial"/>
              </a:rPr>
              <a:t>udedel</a:t>
            </a:r>
            <a:endParaRPr lang="da-DK" sz="1200" dirty="0">
              <a:latin typeface="Roboto Light" panose="02000000000000000000" pitchFamily="2" charset="0"/>
              <a:ea typeface="Roboto Light" panose="02000000000000000000" pitchFamily="2" charset="0"/>
              <a:cs typeface="Arial"/>
            </a:endParaRPr>
          </a:p>
        </p:txBody>
      </p:sp>
    </p:spTree>
    <p:extLst>
      <p:ext uri="{BB962C8B-B14F-4D97-AF65-F5344CB8AC3E}">
        <p14:creationId xmlns:p14="http://schemas.microsoft.com/office/powerpoint/2010/main" val="3533722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2" descr="Hus med solvarmepaneler">
            <a:extLst>
              <a:ext uri="{FF2B5EF4-FFF2-40B4-BE49-F238E27FC236}">
                <a16:creationId xmlns:a16="http://schemas.microsoft.com/office/drawing/2014/main" id="{4C078454-D4D1-868F-DC24-45904F795295}"/>
              </a:ext>
            </a:extLst>
          </p:cNvPr>
          <p:cNvSpPr>
            <a:spLocks noChangeAspect="1" noChangeArrowheads="1"/>
          </p:cNvSpPr>
          <p:nvPr/>
        </p:nvSpPr>
        <p:spPr bwMode="auto">
          <a:xfrm>
            <a:off x="4419599" y="2419349"/>
            <a:ext cx="1140941" cy="1140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5" name="Picture 14">
            <a:extLst>
              <a:ext uri="{FF2B5EF4-FFF2-40B4-BE49-F238E27FC236}">
                <a16:creationId xmlns:a16="http://schemas.microsoft.com/office/drawing/2014/main" id="{FABC48BD-A362-C51A-55D7-7900A2F6707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5652794" y="1358985"/>
            <a:ext cx="3175568" cy="1630834"/>
          </a:xfrm>
          <a:prstGeom prst="rect">
            <a:avLst/>
          </a:prstGeom>
        </p:spPr>
      </p:pic>
      <p:sp>
        <p:nvSpPr>
          <p:cNvPr id="2" name="Titel 2">
            <a:extLst>
              <a:ext uri="{FF2B5EF4-FFF2-40B4-BE49-F238E27FC236}">
                <a16:creationId xmlns:a16="http://schemas.microsoft.com/office/drawing/2014/main" id="{DA71ED47-7B3E-9DED-AD25-C20F69D2621B}"/>
              </a:ext>
            </a:extLst>
          </p:cNvPr>
          <p:cNvSpPr txBox="1">
            <a:spLocks/>
          </p:cNvSpPr>
          <p:nvPr/>
        </p:nvSpPr>
        <p:spPr>
          <a:xfrm>
            <a:off x="628650" y="382385"/>
            <a:ext cx="6611735" cy="856211"/>
          </a:xfrm>
          <a:prstGeom prst="rect">
            <a:avLst/>
          </a:prstGeom>
        </p:spPr>
        <p:txBody>
          <a:bodyPr/>
          <a:lstStyle>
            <a:lvl1pPr algn="l" defTabSz="685800" rtl="0" eaLnBrk="0" fontAlgn="base" hangingPunct="0">
              <a:lnSpc>
                <a:spcPct val="90000"/>
              </a:lnSpc>
              <a:spcBef>
                <a:spcPct val="0"/>
              </a:spcBef>
              <a:spcAft>
                <a:spcPct val="0"/>
              </a:spcAft>
              <a:defRPr sz="2800" b="1" i="0" kern="1200">
                <a:solidFill>
                  <a:srgbClr val="03473A"/>
                </a:solidFill>
                <a:latin typeface="Roboto" panose="02000000000000000000" pitchFamily="2" charset="0"/>
                <a:ea typeface="Roboto" panose="02000000000000000000" pitchFamily="2" charset="0"/>
                <a:cs typeface="Roboto"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a:lstStyle>
          <a:p>
            <a:r>
              <a:rPr lang="da-DK">
                <a:latin typeface="Roboto"/>
                <a:ea typeface="Roboto"/>
                <a:cs typeface="Roboto"/>
              </a:rPr>
              <a:t>Solvarme</a:t>
            </a:r>
          </a:p>
        </p:txBody>
      </p:sp>
      <p:sp>
        <p:nvSpPr>
          <p:cNvPr id="3" name="Tekstfelt 2">
            <a:extLst>
              <a:ext uri="{FF2B5EF4-FFF2-40B4-BE49-F238E27FC236}">
                <a16:creationId xmlns:a16="http://schemas.microsoft.com/office/drawing/2014/main" id="{5732242F-3963-CA9A-718B-A68D24D2A903}"/>
              </a:ext>
            </a:extLst>
          </p:cNvPr>
          <p:cNvSpPr txBox="1"/>
          <p:nvPr/>
        </p:nvSpPr>
        <p:spPr>
          <a:xfrm>
            <a:off x="652422" y="1338172"/>
            <a:ext cx="4206961" cy="1723549"/>
          </a:xfrm>
          <a:prstGeom prst="rect">
            <a:avLst/>
          </a:prstGeom>
          <a:noFill/>
        </p:spPr>
        <p:txBody>
          <a:bodyPr wrap="square" rtlCol="0">
            <a:spAutoFit/>
          </a:bodyPr>
          <a:lstStyle/>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Giver dig mulighed for at slukke fyret om sommeren. Resten af året dækker solfangerne en del af dit varmebehov, men din regning går ikke i nul.</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Grøn og vedvarende energi</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Minimal vedligeholdelse</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Kan både opvarme dit brugsvand og varme i boligen</a:t>
            </a:r>
          </a:p>
        </p:txBody>
      </p:sp>
    </p:spTree>
    <p:extLst>
      <p:ext uri="{BB962C8B-B14F-4D97-AF65-F5344CB8AC3E}">
        <p14:creationId xmlns:p14="http://schemas.microsoft.com/office/powerpoint/2010/main" val="3232503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E49ED2F-42BC-81EA-2615-ED814A58EE90}"/>
              </a:ext>
            </a:extLst>
          </p:cNvPr>
          <p:cNvPicPr>
            <a:picLocks noChangeAspect="1"/>
          </p:cNvPicPr>
          <p:nvPr/>
        </p:nvPicPr>
        <p:blipFill>
          <a:blip r:embed="rId2"/>
          <a:stretch>
            <a:fillRect/>
          </a:stretch>
        </p:blipFill>
        <p:spPr>
          <a:xfrm>
            <a:off x="7704845" y="4217636"/>
            <a:ext cx="1317977" cy="1317977"/>
          </a:xfrm>
          <a:prstGeom prst="rect">
            <a:avLst/>
          </a:prstGeom>
        </p:spPr>
      </p:pic>
      <p:sp>
        <p:nvSpPr>
          <p:cNvPr id="9" name="Titel 3">
            <a:extLst>
              <a:ext uri="{FF2B5EF4-FFF2-40B4-BE49-F238E27FC236}">
                <a16:creationId xmlns:a16="http://schemas.microsoft.com/office/drawing/2014/main" id="{E9D85C66-71DB-EFA5-169C-988E926F5E42}"/>
              </a:ext>
            </a:extLst>
          </p:cNvPr>
          <p:cNvSpPr txBox="1">
            <a:spLocks noChangeArrowheads="1"/>
          </p:cNvSpPr>
          <p:nvPr/>
        </p:nvSpPr>
        <p:spPr>
          <a:xfrm>
            <a:off x="628650" y="420110"/>
            <a:ext cx="6079721" cy="99377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a:lstStyle>
          <a:p>
            <a:r>
              <a:rPr lang="da-DK" altLang="da-DK" sz="2800" b="1">
                <a:solidFill>
                  <a:srgbClr val="03473A"/>
                </a:solidFill>
                <a:latin typeface="Roboto" panose="02000000000000000000" pitchFamily="2" charset="0"/>
                <a:ea typeface="Roboto" panose="02000000000000000000" pitchFamily="2" charset="0"/>
                <a:cs typeface="Arial" panose="020B0604020202020204" pitchFamily="34" charset="0"/>
              </a:rPr>
              <a:t>Her kan en kombinationsløsning være oplagt</a:t>
            </a:r>
          </a:p>
        </p:txBody>
      </p:sp>
      <p:sp>
        <p:nvSpPr>
          <p:cNvPr id="10" name="Tekstfelt 9">
            <a:extLst>
              <a:ext uri="{FF2B5EF4-FFF2-40B4-BE49-F238E27FC236}">
                <a16:creationId xmlns:a16="http://schemas.microsoft.com/office/drawing/2014/main" id="{C9779127-9AF7-01FC-C656-523D53C844E4}"/>
              </a:ext>
            </a:extLst>
          </p:cNvPr>
          <p:cNvSpPr txBox="1"/>
          <p:nvPr/>
        </p:nvSpPr>
        <p:spPr>
          <a:xfrm>
            <a:off x="642695" y="2493683"/>
            <a:ext cx="2516141" cy="1600438"/>
          </a:xfrm>
          <a:prstGeom prst="rect">
            <a:avLst/>
          </a:prstGeom>
          <a:noFill/>
        </p:spPr>
        <p:txBody>
          <a:bodyPr wrap="square" rtlCol="0">
            <a:spAutoFit/>
          </a:bodyPr>
          <a:lstStyle/>
          <a:p>
            <a:pPr marL="0" indent="0">
              <a:lnSpc>
                <a:spcPct val="100000"/>
              </a:lnSpc>
              <a:buFont typeface="Arial" panose="020B0604020202020204" pitchFamily="34" charset="0"/>
              <a:buNone/>
            </a:pPr>
            <a:r>
              <a:rPr lang="da-DK" altLang="da-DK" sz="1400" b="1">
                <a:latin typeface="Roboto" panose="02000000000000000000" pitchFamily="2" charset="0"/>
                <a:ea typeface="Roboto" panose="02000000000000000000" pitchFamily="2" charset="0"/>
              </a:rPr>
              <a:t>Du er ikke klar til at konvertere helt</a:t>
            </a:r>
            <a:br>
              <a:rPr lang="da-DK" altLang="da-DK" sz="1400" b="1">
                <a:latin typeface="Roboto" panose="02000000000000000000" pitchFamily="2" charset="0"/>
                <a:ea typeface="Roboto" panose="02000000000000000000" pitchFamily="2" charset="0"/>
              </a:rPr>
            </a:br>
            <a:br>
              <a:rPr lang="da-DK" altLang="da-DK" sz="1400" b="1">
                <a:latin typeface="Roboto" panose="02000000000000000000" pitchFamily="2" charset="0"/>
                <a:ea typeface="Roboto" panose="02000000000000000000" pitchFamily="2" charset="0"/>
              </a:rPr>
            </a:br>
            <a:r>
              <a:rPr lang="da-DK" altLang="da-DK" sz="1400">
                <a:latin typeface="Roboto Light" panose="02000000000000000000" pitchFamily="2" charset="0"/>
                <a:ea typeface="Roboto Light" panose="02000000000000000000" pitchFamily="2" charset="0"/>
              </a:rPr>
              <a:t>Hvis du f.eks. synes, det er for dyrt at skifte varmekilde helt, og hvis gasfyret fungerer godt og er under 10 år.</a:t>
            </a:r>
          </a:p>
        </p:txBody>
      </p:sp>
      <p:sp>
        <p:nvSpPr>
          <p:cNvPr id="2" name="Tekstfelt 1">
            <a:extLst>
              <a:ext uri="{FF2B5EF4-FFF2-40B4-BE49-F238E27FC236}">
                <a16:creationId xmlns:a16="http://schemas.microsoft.com/office/drawing/2014/main" id="{ABCBD7C9-5DDB-8D15-820D-E3E8E5F5FC1E}"/>
              </a:ext>
            </a:extLst>
          </p:cNvPr>
          <p:cNvSpPr txBox="1"/>
          <p:nvPr/>
        </p:nvSpPr>
        <p:spPr>
          <a:xfrm>
            <a:off x="3308250" y="2493683"/>
            <a:ext cx="2618725" cy="2031325"/>
          </a:xfrm>
          <a:prstGeom prst="rect">
            <a:avLst/>
          </a:prstGeom>
          <a:noFill/>
        </p:spPr>
        <p:txBody>
          <a:bodyPr wrap="square" rtlCol="0">
            <a:spAutoFit/>
          </a:bodyPr>
          <a:lstStyle/>
          <a:p>
            <a:pPr marL="0" indent="0">
              <a:lnSpc>
                <a:spcPct val="100000"/>
              </a:lnSpc>
              <a:buFont typeface="Arial" panose="020B0604020202020204" pitchFamily="34" charset="0"/>
              <a:buNone/>
            </a:pPr>
            <a:r>
              <a:rPr lang="da-DK" altLang="da-DK" sz="1400" b="1">
                <a:latin typeface="Roboto" panose="02000000000000000000" pitchFamily="2" charset="0"/>
                <a:ea typeface="Roboto" panose="02000000000000000000" pitchFamily="2" charset="0"/>
              </a:rPr>
              <a:t>Du venter på </a:t>
            </a:r>
            <a:br>
              <a:rPr lang="da-DK" altLang="da-DK" sz="1400" b="1">
                <a:latin typeface="Roboto" panose="02000000000000000000" pitchFamily="2" charset="0"/>
                <a:ea typeface="Roboto" panose="02000000000000000000" pitchFamily="2" charset="0"/>
              </a:rPr>
            </a:br>
            <a:r>
              <a:rPr lang="da-DK" altLang="da-DK" sz="1400" b="1">
                <a:latin typeface="Roboto" panose="02000000000000000000" pitchFamily="2" charset="0"/>
                <a:ea typeface="Roboto" panose="02000000000000000000" pitchFamily="2" charset="0"/>
              </a:rPr>
              <a:t>fjernvarme</a:t>
            </a:r>
            <a:br>
              <a:rPr lang="da-DK" altLang="da-DK" sz="1400" b="1">
                <a:latin typeface="Roboto" panose="02000000000000000000" pitchFamily="2" charset="0"/>
                <a:ea typeface="Roboto" panose="02000000000000000000" pitchFamily="2" charset="0"/>
              </a:rPr>
            </a:br>
            <a:br>
              <a:rPr lang="da-DK" altLang="da-DK" sz="1400" b="1">
                <a:latin typeface="Roboto" panose="02000000000000000000" pitchFamily="2" charset="0"/>
                <a:ea typeface="Roboto" panose="02000000000000000000" pitchFamily="2" charset="0"/>
              </a:rPr>
            </a:br>
            <a:r>
              <a:rPr lang="da-DK" altLang="da-DK" sz="1400">
                <a:latin typeface="Roboto Light" panose="02000000000000000000" pitchFamily="2" charset="0"/>
                <a:ea typeface="Roboto Light" panose="02000000000000000000" pitchFamily="2" charset="0"/>
              </a:rPr>
              <a:t>Hvis der går nogle år, før du kan få fjernvarme og gerne vil spare på gassen i den periode, men ikke konverterer til en anden opvarmningsform, før fjernvarmen kommer.</a:t>
            </a:r>
          </a:p>
        </p:txBody>
      </p:sp>
      <p:sp>
        <p:nvSpPr>
          <p:cNvPr id="3" name="Tekstfelt 2">
            <a:extLst>
              <a:ext uri="{FF2B5EF4-FFF2-40B4-BE49-F238E27FC236}">
                <a16:creationId xmlns:a16="http://schemas.microsoft.com/office/drawing/2014/main" id="{7305039D-9A70-E074-314A-EBF54D08E275}"/>
              </a:ext>
            </a:extLst>
          </p:cNvPr>
          <p:cNvSpPr txBox="1"/>
          <p:nvPr/>
        </p:nvSpPr>
        <p:spPr>
          <a:xfrm>
            <a:off x="6021768" y="2493683"/>
            <a:ext cx="2798036" cy="2031325"/>
          </a:xfrm>
          <a:prstGeom prst="rect">
            <a:avLst/>
          </a:prstGeom>
          <a:noFill/>
        </p:spPr>
        <p:txBody>
          <a:bodyPr wrap="square" rtlCol="0">
            <a:spAutoFit/>
          </a:bodyPr>
          <a:lstStyle/>
          <a:p>
            <a:pPr marL="0" indent="0">
              <a:lnSpc>
                <a:spcPct val="100000"/>
              </a:lnSpc>
              <a:buFont typeface="Arial" panose="020B0604020202020204" pitchFamily="34" charset="0"/>
              <a:buNone/>
            </a:pPr>
            <a:r>
              <a:rPr lang="da-DK" altLang="da-DK" sz="1400" b="1">
                <a:latin typeface="Roboto" panose="02000000000000000000" pitchFamily="2" charset="0"/>
                <a:ea typeface="Roboto" panose="02000000000000000000" pitchFamily="2" charset="0"/>
              </a:rPr>
              <a:t>Du bor i et ældre hus, som kun er lidt eller slet ikke efterisoleret</a:t>
            </a:r>
            <a:br>
              <a:rPr lang="da-DK" altLang="da-DK" sz="1400" b="1">
                <a:latin typeface="Roboto" panose="02000000000000000000" pitchFamily="2" charset="0"/>
                <a:ea typeface="Roboto" panose="02000000000000000000" pitchFamily="2" charset="0"/>
              </a:rPr>
            </a:br>
            <a:br>
              <a:rPr lang="da-DK" altLang="da-DK" sz="1400" b="1">
                <a:latin typeface="Roboto" panose="02000000000000000000" pitchFamily="2" charset="0"/>
                <a:ea typeface="Roboto" panose="02000000000000000000" pitchFamily="2" charset="0"/>
              </a:rPr>
            </a:br>
            <a:r>
              <a:rPr lang="da-DK" altLang="da-DK" sz="1400">
                <a:latin typeface="Roboto Light" panose="02000000000000000000" pitchFamily="2" charset="0"/>
                <a:ea typeface="Roboto Light" panose="02000000000000000000" pitchFamily="2" charset="0"/>
              </a:rPr>
              <a:t>Bor du i et ældre hus, som er dårligt isoleret og bruger en del varme, kan du vælge en kombinationsløsning, så varmeformerne tilsammen kan opvarme huset.</a:t>
            </a:r>
          </a:p>
        </p:txBody>
      </p:sp>
      <p:pic>
        <p:nvPicPr>
          <p:cNvPr id="5" name="Billede 4">
            <a:extLst>
              <a:ext uri="{FF2B5EF4-FFF2-40B4-BE49-F238E27FC236}">
                <a16:creationId xmlns:a16="http://schemas.microsoft.com/office/drawing/2014/main" id="{FB3415AA-46EC-7C9A-B009-B8CF704E6DE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104319" y="1400907"/>
            <a:ext cx="1077255" cy="993775"/>
          </a:xfrm>
          <a:prstGeom prst="rect">
            <a:avLst/>
          </a:prstGeom>
        </p:spPr>
      </p:pic>
      <p:pic>
        <p:nvPicPr>
          <p:cNvPr id="6" name="Billede 5">
            <a:extLst>
              <a:ext uri="{FF2B5EF4-FFF2-40B4-BE49-F238E27FC236}">
                <a16:creationId xmlns:a16="http://schemas.microsoft.com/office/drawing/2014/main" id="{8D114ED4-EB42-A5F0-8F7E-085CF724ECE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958143" y="1359460"/>
            <a:ext cx="923465" cy="1035222"/>
          </a:xfrm>
          <a:prstGeom prst="rect">
            <a:avLst/>
          </a:prstGeom>
        </p:spPr>
      </p:pic>
      <p:pic>
        <p:nvPicPr>
          <p:cNvPr id="7" name="Billede 6">
            <a:extLst>
              <a:ext uri="{FF2B5EF4-FFF2-40B4-BE49-F238E27FC236}">
                <a16:creationId xmlns:a16="http://schemas.microsoft.com/office/drawing/2014/main" id="{CCDC6B1B-69FE-E960-D9C9-0ADAEB9D1D87}"/>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522797" y="1433143"/>
            <a:ext cx="1201313" cy="959283"/>
          </a:xfrm>
          <a:prstGeom prst="rect">
            <a:avLst/>
          </a:prstGeom>
        </p:spPr>
      </p:pic>
      <p:cxnSp>
        <p:nvCxnSpPr>
          <p:cNvPr id="11" name="Lige forbindelse 10">
            <a:extLst>
              <a:ext uri="{FF2B5EF4-FFF2-40B4-BE49-F238E27FC236}">
                <a16:creationId xmlns:a16="http://schemas.microsoft.com/office/drawing/2014/main" id="{2560C76C-A7EB-0F61-E5DF-6FE224108720}"/>
              </a:ext>
            </a:extLst>
          </p:cNvPr>
          <p:cNvCxnSpPr>
            <a:cxnSpLocks/>
          </p:cNvCxnSpPr>
          <p:nvPr/>
        </p:nvCxnSpPr>
        <p:spPr>
          <a:xfrm flipH="1">
            <a:off x="6099590" y="2392426"/>
            <a:ext cx="2587210" cy="2256"/>
          </a:xfrm>
          <a:prstGeom prst="line">
            <a:avLst/>
          </a:prstGeom>
          <a:ln w="12700">
            <a:solidFill>
              <a:srgbClr val="0E828E"/>
            </a:solidFill>
          </a:ln>
        </p:spPr>
        <p:style>
          <a:lnRef idx="1">
            <a:schemeClr val="accent1"/>
          </a:lnRef>
          <a:fillRef idx="0">
            <a:schemeClr val="accent1"/>
          </a:fillRef>
          <a:effectRef idx="0">
            <a:schemeClr val="accent1"/>
          </a:effectRef>
          <a:fontRef idx="minor">
            <a:schemeClr val="tx1"/>
          </a:fontRef>
        </p:style>
      </p:cxnSp>
      <p:cxnSp>
        <p:nvCxnSpPr>
          <p:cNvPr id="12" name="Lige forbindelse 11">
            <a:extLst>
              <a:ext uri="{FF2B5EF4-FFF2-40B4-BE49-F238E27FC236}">
                <a16:creationId xmlns:a16="http://schemas.microsoft.com/office/drawing/2014/main" id="{EE2BF60D-E0BE-E909-61DD-C1A3D078E253}"/>
              </a:ext>
            </a:extLst>
          </p:cNvPr>
          <p:cNvCxnSpPr/>
          <p:nvPr/>
        </p:nvCxnSpPr>
        <p:spPr>
          <a:xfrm flipH="1">
            <a:off x="3414583" y="2394682"/>
            <a:ext cx="2241010" cy="0"/>
          </a:xfrm>
          <a:prstGeom prst="line">
            <a:avLst/>
          </a:prstGeom>
          <a:ln w="12700">
            <a:solidFill>
              <a:srgbClr val="0E828E"/>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D94EAB6A-1CB0-B908-5276-49962EBC89BF}"/>
              </a:ext>
            </a:extLst>
          </p:cNvPr>
          <p:cNvCxnSpPr/>
          <p:nvPr/>
        </p:nvCxnSpPr>
        <p:spPr>
          <a:xfrm flipH="1">
            <a:off x="758756" y="2394682"/>
            <a:ext cx="2241010" cy="0"/>
          </a:xfrm>
          <a:prstGeom prst="line">
            <a:avLst/>
          </a:prstGeom>
          <a:ln w="12700">
            <a:solidFill>
              <a:srgbClr val="0E828E"/>
            </a:solidFill>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AB808018-2115-86CA-D6C0-C784C1C9FD2D}"/>
              </a:ext>
            </a:extLst>
          </p:cNvPr>
          <p:cNvSpPr/>
          <p:nvPr/>
        </p:nvSpPr>
        <p:spPr>
          <a:xfrm>
            <a:off x="495078" y="1284114"/>
            <a:ext cx="2765776" cy="3859386"/>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llipse 7">
            <a:extLst>
              <a:ext uri="{FF2B5EF4-FFF2-40B4-BE49-F238E27FC236}">
                <a16:creationId xmlns:a16="http://schemas.microsoft.com/office/drawing/2014/main" id="{91F41F14-5E49-0C11-AD62-250159FC301D}"/>
              </a:ext>
            </a:extLst>
          </p:cNvPr>
          <p:cNvSpPr/>
          <p:nvPr/>
        </p:nvSpPr>
        <p:spPr>
          <a:xfrm>
            <a:off x="6016382" y="1284114"/>
            <a:ext cx="2765776" cy="3859386"/>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21637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7D777683-812F-BD83-CA77-D3DB20113B18}"/>
              </a:ext>
            </a:extLst>
          </p:cNvPr>
          <p:cNvGraphicFramePr>
            <a:graphicFrameLocks noGrp="1"/>
          </p:cNvGraphicFramePr>
          <p:nvPr>
            <p:extLst>
              <p:ext uri="{D42A27DB-BD31-4B8C-83A1-F6EECF244321}">
                <p14:modId xmlns:p14="http://schemas.microsoft.com/office/powerpoint/2010/main" val="2909090230"/>
              </p:ext>
            </p:extLst>
          </p:nvPr>
        </p:nvGraphicFramePr>
        <p:xfrm>
          <a:off x="698269" y="1524001"/>
          <a:ext cx="7559610" cy="1352203"/>
        </p:xfrm>
        <a:graphic>
          <a:graphicData uri="http://schemas.openxmlformats.org/drawingml/2006/table">
            <a:tbl>
              <a:tblPr firstRow="1" bandRow="1">
                <a:tableStyleId>{5C22544A-7EE6-4342-B048-85BDC9FD1C3A}</a:tableStyleId>
              </a:tblPr>
              <a:tblGrid>
                <a:gridCol w="3779805">
                  <a:extLst>
                    <a:ext uri="{9D8B030D-6E8A-4147-A177-3AD203B41FA5}">
                      <a16:colId xmlns:a16="http://schemas.microsoft.com/office/drawing/2014/main" val="1002454280"/>
                    </a:ext>
                  </a:extLst>
                </a:gridCol>
                <a:gridCol w="3779805">
                  <a:extLst>
                    <a:ext uri="{9D8B030D-6E8A-4147-A177-3AD203B41FA5}">
                      <a16:colId xmlns:a16="http://schemas.microsoft.com/office/drawing/2014/main" val="2795655669"/>
                    </a:ext>
                  </a:extLst>
                </a:gridCol>
              </a:tblGrid>
              <a:tr h="446115">
                <a:tc>
                  <a:txBody>
                    <a:bodyPr/>
                    <a:lstStyle/>
                    <a:p>
                      <a:r>
                        <a:rPr lang="da-DK" sz="1600">
                          <a:latin typeface="Roboto" panose="02000000000000000000" pitchFamily="2" charset="0"/>
                          <a:ea typeface="Roboto" panose="02000000000000000000" pitchFamily="2" charset="0"/>
                        </a:rPr>
                        <a:t>KOMBINER MED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3473A"/>
                    </a:solidFill>
                  </a:tcPr>
                </a:tc>
                <a:tc>
                  <a:txBody>
                    <a:bodyPr/>
                    <a:lstStyle/>
                    <a:p>
                      <a:r>
                        <a:rPr lang="da-DK" sz="1600">
                          <a:latin typeface="Roboto" panose="02000000000000000000" pitchFamily="2" charset="0"/>
                          <a:ea typeface="Roboto" panose="02000000000000000000" pitchFamily="2" charset="0"/>
                        </a:rPr>
                        <a:t>BRUG TIL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3473A"/>
                    </a:solidFill>
                  </a:tcPr>
                </a:tc>
                <a:extLst>
                  <a:ext uri="{0D108BD9-81ED-4DB2-BD59-A6C34878D82A}">
                    <a16:rowId xmlns:a16="http://schemas.microsoft.com/office/drawing/2014/main" val="3036301471"/>
                  </a:ext>
                </a:extLst>
              </a:tr>
              <a:tr h="432262">
                <a:tc>
                  <a:txBody>
                    <a:bodyPr/>
                    <a:lstStyle/>
                    <a:p>
                      <a:r>
                        <a:rPr lang="da-DK" sz="1600" b="0" i="0">
                          <a:latin typeface="Roboto Light" panose="02000000000000000000" pitchFamily="2" charset="0"/>
                          <a:ea typeface="Roboto Light" panose="02000000000000000000" pitchFamily="2" charset="0"/>
                        </a:rPr>
                        <a:t>Luft til luft-varmepumpe</a:t>
                      </a:r>
                    </a:p>
                  </a:txBody>
                  <a:tcPr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sz="1600" b="0" i="0">
                          <a:latin typeface="Roboto Light" panose="02000000000000000000" pitchFamily="2" charset="0"/>
                          <a:ea typeface="Roboto Light" panose="02000000000000000000" pitchFamily="2" charset="0"/>
                        </a:rPr>
                        <a:t>Varme</a:t>
                      </a:r>
                    </a:p>
                  </a:txBody>
                  <a:tcPr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442923"/>
                  </a:ext>
                </a:extLst>
              </a:tr>
              <a:tr h="473826">
                <a:tc>
                  <a:txBody>
                    <a:bodyPr/>
                    <a:lstStyle/>
                    <a:p>
                      <a:r>
                        <a:rPr lang="da-DK" sz="1600" b="0" i="0">
                          <a:latin typeface="Roboto Light" panose="02000000000000000000" pitchFamily="2" charset="0"/>
                          <a:ea typeface="Roboto Light" panose="02000000000000000000" pitchFamily="2" charset="0"/>
                        </a:rPr>
                        <a:t>Solvarme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da-DK" sz="1600" b="0" i="0">
                          <a:latin typeface="Roboto Light" panose="02000000000000000000" pitchFamily="2" charset="0"/>
                          <a:ea typeface="Roboto Light" panose="02000000000000000000" pitchFamily="2" charset="0"/>
                        </a:rPr>
                        <a:t>Varmt vand (+ evt. supplerende varme)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5340684"/>
                  </a:ext>
                </a:extLst>
              </a:tr>
            </a:tbl>
          </a:graphicData>
        </a:graphic>
      </p:graphicFrame>
      <p:sp>
        <p:nvSpPr>
          <p:cNvPr id="2" name="Titel 1">
            <a:extLst>
              <a:ext uri="{FF2B5EF4-FFF2-40B4-BE49-F238E27FC236}">
                <a16:creationId xmlns:a16="http://schemas.microsoft.com/office/drawing/2014/main" id="{0F388CCA-468C-C5A8-D049-423093BB9D61}"/>
              </a:ext>
            </a:extLst>
          </p:cNvPr>
          <p:cNvSpPr>
            <a:spLocks noGrp="1"/>
          </p:cNvSpPr>
          <p:nvPr>
            <p:ph type="title"/>
          </p:nvPr>
        </p:nvSpPr>
        <p:spPr/>
        <p:txBody>
          <a:bodyPr/>
          <a:lstStyle/>
          <a:p>
            <a:r>
              <a:rPr lang="da-DK"/>
              <a:t>Kombinationsløsninger</a:t>
            </a:r>
          </a:p>
        </p:txBody>
      </p:sp>
      <p:sp>
        <p:nvSpPr>
          <p:cNvPr id="7" name="Titel 3">
            <a:extLst>
              <a:ext uri="{FF2B5EF4-FFF2-40B4-BE49-F238E27FC236}">
                <a16:creationId xmlns:a16="http://schemas.microsoft.com/office/drawing/2014/main" id="{EEDF2A52-60CC-FB92-D19B-5EB8651665C8}"/>
              </a:ext>
            </a:extLst>
          </p:cNvPr>
          <p:cNvSpPr txBox="1">
            <a:spLocks noChangeArrowheads="1"/>
          </p:cNvSpPr>
          <p:nvPr/>
        </p:nvSpPr>
        <p:spPr bwMode="auto">
          <a:xfrm>
            <a:off x="628650" y="741634"/>
            <a:ext cx="7886700" cy="42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sz="4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a:lstStyle>
          <a:p>
            <a:pPr eaLnBrk="1" hangingPunct="1"/>
            <a:r>
              <a:rPr lang="da-DK" altLang="da-DK" sz="1350">
                <a:solidFill>
                  <a:srgbClr val="03473A"/>
                </a:solidFill>
              </a:rPr>
              <a:t>Hvis du har </a:t>
            </a:r>
            <a:r>
              <a:rPr lang="da-DK" altLang="da-DK" sz="1350" b="1">
                <a:solidFill>
                  <a:srgbClr val="03473A"/>
                </a:solidFill>
              </a:rPr>
              <a:t>naturgas, oliefyr eller træpiller</a:t>
            </a:r>
          </a:p>
        </p:txBody>
      </p:sp>
    </p:spTree>
    <p:extLst>
      <p:ext uri="{BB962C8B-B14F-4D97-AF65-F5344CB8AC3E}">
        <p14:creationId xmlns:p14="http://schemas.microsoft.com/office/powerpoint/2010/main" val="3461949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2" descr="Hus med solvarmepaneler">
            <a:extLst>
              <a:ext uri="{FF2B5EF4-FFF2-40B4-BE49-F238E27FC236}">
                <a16:creationId xmlns:a16="http://schemas.microsoft.com/office/drawing/2014/main" id="{4C078454-D4D1-868F-DC24-45904F795295}"/>
              </a:ext>
            </a:extLst>
          </p:cNvPr>
          <p:cNvSpPr>
            <a:spLocks noChangeAspect="1" noChangeArrowheads="1"/>
          </p:cNvSpPr>
          <p:nvPr/>
        </p:nvSpPr>
        <p:spPr bwMode="auto">
          <a:xfrm>
            <a:off x="4419599" y="2419349"/>
            <a:ext cx="1140941" cy="1140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5" name="Picture 14">
            <a:extLst>
              <a:ext uri="{FF2B5EF4-FFF2-40B4-BE49-F238E27FC236}">
                <a16:creationId xmlns:a16="http://schemas.microsoft.com/office/drawing/2014/main" id="{FABC48BD-A362-C51A-55D7-7900A2F6707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5652794" y="1358985"/>
            <a:ext cx="3175568" cy="1630834"/>
          </a:xfrm>
          <a:prstGeom prst="rect">
            <a:avLst/>
          </a:prstGeom>
        </p:spPr>
      </p:pic>
      <p:sp>
        <p:nvSpPr>
          <p:cNvPr id="2" name="Titel 2">
            <a:extLst>
              <a:ext uri="{FF2B5EF4-FFF2-40B4-BE49-F238E27FC236}">
                <a16:creationId xmlns:a16="http://schemas.microsoft.com/office/drawing/2014/main" id="{DA71ED47-7B3E-9DED-AD25-C20F69D2621B}"/>
              </a:ext>
            </a:extLst>
          </p:cNvPr>
          <p:cNvSpPr txBox="1">
            <a:spLocks/>
          </p:cNvSpPr>
          <p:nvPr/>
        </p:nvSpPr>
        <p:spPr>
          <a:xfrm>
            <a:off x="628650" y="382385"/>
            <a:ext cx="6611735" cy="856211"/>
          </a:xfrm>
          <a:prstGeom prst="rect">
            <a:avLst/>
          </a:prstGeom>
        </p:spPr>
        <p:txBody>
          <a:bodyPr/>
          <a:lstStyle>
            <a:lvl1pPr algn="l" defTabSz="685800" rtl="0" eaLnBrk="0" fontAlgn="base" hangingPunct="0">
              <a:lnSpc>
                <a:spcPct val="90000"/>
              </a:lnSpc>
              <a:spcBef>
                <a:spcPct val="0"/>
              </a:spcBef>
              <a:spcAft>
                <a:spcPct val="0"/>
              </a:spcAft>
              <a:defRPr sz="2800" b="1" i="0" kern="1200">
                <a:solidFill>
                  <a:srgbClr val="03473A"/>
                </a:solidFill>
                <a:latin typeface="Roboto" panose="02000000000000000000" pitchFamily="2" charset="0"/>
                <a:ea typeface="Roboto" panose="02000000000000000000" pitchFamily="2" charset="0"/>
                <a:cs typeface="Roboto"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a:lstStyle>
          <a:p>
            <a:r>
              <a:rPr lang="da-DK" dirty="0">
                <a:latin typeface="Roboto"/>
                <a:ea typeface="Roboto"/>
                <a:cs typeface="Roboto"/>
              </a:rPr>
              <a:t>Solceller</a:t>
            </a:r>
          </a:p>
        </p:txBody>
      </p:sp>
      <p:sp>
        <p:nvSpPr>
          <p:cNvPr id="3" name="Tekstfelt 2">
            <a:extLst>
              <a:ext uri="{FF2B5EF4-FFF2-40B4-BE49-F238E27FC236}">
                <a16:creationId xmlns:a16="http://schemas.microsoft.com/office/drawing/2014/main" id="{5732242F-3963-CA9A-718B-A68D24D2A903}"/>
              </a:ext>
            </a:extLst>
          </p:cNvPr>
          <p:cNvSpPr txBox="1"/>
          <p:nvPr/>
        </p:nvSpPr>
        <p:spPr>
          <a:xfrm>
            <a:off x="652422" y="1338172"/>
            <a:ext cx="4206961" cy="1723549"/>
          </a:xfrm>
          <a:prstGeom prst="rect">
            <a:avLst/>
          </a:prstGeom>
          <a:noFill/>
        </p:spPr>
        <p:txBody>
          <a:bodyPr wrap="square" rtlCol="0">
            <a:spAutoFit/>
          </a:bodyPr>
          <a:lstStyle/>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Grøn og vedvarende strøm</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Minimal vedligeholdelse</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Producerer strøm – ikke varme</a:t>
            </a:r>
          </a:p>
          <a:p>
            <a:pPr marL="171450" indent="-171450" eaLnBrk="1" fontAlgn="auto" hangingPunct="1">
              <a:lnSpc>
                <a:spcPct val="150000"/>
              </a:lnSpc>
              <a:spcAft>
                <a:spcPts val="0"/>
              </a:spcAft>
              <a:buFont typeface="Arial" panose="020B0604020202020204" pitchFamily="34" charset="0"/>
              <a:buChar char="•"/>
              <a:defRPr/>
            </a:pPr>
            <a:r>
              <a:rPr lang="da-DK" sz="1200" dirty="0">
                <a:latin typeface="Roboto Light" panose="02000000000000000000" pitchFamily="2" charset="0"/>
                <a:ea typeface="Roboto Light" panose="02000000000000000000" pitchFamily="2" charset="0"/>
                <a:cs typeface="Arial"/>
              </a:rPr>
              <a:t>Kan være en god løsning, hvis man har et højt elforbrug som forbruges når solcellen producerer strøm i dagtimerne (varmepumpe og elbil)</a:t>
            </a:r>
          </a:p>
        </p:txBody>
      </p:sp>
    </p:spTree>
    <p:extLst>
      <p:ext uri="{BB962C8B-B14F-4D97-AF65-F5344CB8AC3E}">
        <p14:creationId xmlns:p14="http://schemas.microsoft.com/office/powerpoint/2010/main" val="906924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felt 12">
            <a:extLst>
              <a:ext uri="{FF2B5EF4-FFF2-40B4-BE49-F238E27FC236}">
                <a16:creationId xmlns:a16="http://schemas.microsoft.com/office/drawing/2014/main" id="{975F1235-9B06-E1DB-FBF4-1C50CA5B2E4D}"/>
              </a:ext>
            </a:extLst>
          </p:cNvPr>
          <p:cNvSpPr txBox="1"/>
          <p:nvPr/>
        </p:nvSpPr>
        <p:spPr>
          <a:xfrm>
            <a:off x="628650" y="2992061"/>
            <a:ext cx="4103370" cy="461665"/>
          </a:xfrm>
          <a:prstGeom prst="rect">
            <a:avLst/>
          </a:prstGeom>
          <a:noFill/>
        </p:spPr>
        <p:txBody>
          <a:bodyPr wrap="square">
            <a:spAutoFit/>
          </a:bodyPr>
          <a:lstStyle/>
          <a:p>
            <a:pPr marL="0" marR="0" lvl="0" indent="0" defTabSz="685800" rtl="0" eaLnBrk="0" fontAlgn="base" latinLnBrk="0" hangingPunct="0">
              <a:lnSpc>
                <a:spcPct val="100000"/>
              </a:lnSpc>
              <a:spcBef>
                <a:spcPct val="0"/>
              </a:spcBef>
              <a:spcAft>
                <a:spcPct val="0"/>
              </a:spcAft>
              <a:buClrTx/>
              <a:buSzTx/>
              <a:buFontTx/>
              <a:buNone/>
              <a:tabLst/>
              <a:defRPr/>
            </a:pPr>
            <a:r>
              <a:rPr lang="da-DK" sz="2400">
                <a:solidFill>
                  <a:srgbClr val="FFFFFF"/>
                </a:solidFill>
                <a:latin typeface="Roboto Light" panose="02000000000000000000" pitchFamily="2" charset="0"/>
                <a:ea typeface="Roboto Light" panose="02000000000000000000" pitchFamily="2" charset="0"/>
                <a:cs typeface="Arial"/>
              </a:rPr>
              <a:t>Sådan vælger du</a:t>
            </a:r>
            <a:endParaRPr kumimoji="0" lang="da-DK" sz="2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endParaRPr>
          </a:p>
        </p:txBody>
      </p:sp>
      <p:sp>
        <p:nvSpPr>
          <p:cNvPr id="3" name="Titel 2">
            <a:extLst>
              <a:ext uri="{FF2B5EF4-FFF2-40B4-BE49-F238E27FC236}">
                <a16:creationId xmlns:a16="http://schemas.microsoft.com/office/drawing/2014/main" id="{C87557FA-CDC0-0AA9-CE44-34065EA2F670}"/>
              </a:ext>
            </a:extLst>
          </p:cNvPr>
          <p:cNvSpPr>
            <a:spLocks noGrp="1"/>
          </p:cNvSpPr>
          <p:nvPr>
            <p:ph type="title"/>
          </p:nvPr>
        </p:nvSpPr>
        <p:spPr>
          <a:xfrm>
            <a:off x="628650" y="1616822"/>
            <a:ext cx="5154930" cy="1233058"/>
          </a:xfrm>
        </p:spPr>
        <p:txBody>
          <a:bodyPr/>
          <a:lstStyle/>
          <a:p>
            <a:r>
              <a:rPr lang="da-DK"/>
              <a:t>En god varmepumpe</a:t>
            </a:r>
          </a:p>
        </p:txBody>
      </p:sp>
      <p:pic>
        <p:nvPicPr>
          <p:cNvPr id="2" name="Billede 1">
            <a:extLst>
              <a:ext uri="{FF2B5EF4-FFF2-40B4-BE49-F238E27FC236}">
                <a16:creationId xmlns:a16="http://schemas.microsoft.com/office/drawing/2014/main" id="{BA074070-5FB1-8D5C-A887-A414B413E0F4}"/>
              </a:ext>
            </a:extLst>
          </p:cNvPr>
          <p:cNvPicPr>
            <a:picLocks noChangeAspect="1"/>
          </p:cNvPicPr>
          <p:nvPr/>
        </p:nvPicPr>
        <p:blipFill>
          <a:blip r:embed="rId3"/>
          <a:stretch>
            <a:fillRect/>
          </a:stretch>
        </p:blipFill>
        <p:spPr>
          <a:xfrm>
            <a:off x="5972810" y="2233351"/>
            <a:ext cx="1845310" cy="1371735"/>
          </a:xfrm>
          <a:prstGeom prst="rect">
            <a:avLst/>
          </a:prstGeom>
        </p:spPr>
      </p:pic>
    </p:spTree>
    <p:extLst>
      <p:ext uri="{BB962C8B-B14F-4D97-AF65-F5344CB8AC3E}">
        <p14:creationId xmlns:p14="http://schemas.microsoft.com/office/powerpoint/2010/main" val="378914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6157B2D-7D4A-04A9-5773-69503420B0AA}"/>
              </a:ext>
            </a:extLst>
          </p:cNvPr>
          <p:cNvSpPr>
            <a:spLocks noGrp="1"/>
          </p:cNvSpPr>
          <p:nvPr>
            <p:ph type="title"/>
          </p:nvPr>
        </p:nvSpPr>
        <p:spPr/>
        <p:txBody>
          <a:bodyPr/>
          <a:lstStyle/>
          <a:p>
            <a:r>
              <a:rPr lang="da-DK"/>
              <a:t>Velkommen</a:t>
            </a:r>
          </a:p>
        </p:txBody>
      </p:sp>
      <p:sp>
        <p:nvSpPr>
          <p:cNvPr id="10" name="Pladsholder til indhold 9">
            <a:extLst>
              <a:ext uri="{FF2B5EF4-FFF2-40B4-BE49-F238E27FC236}">
                <a16:creationId xmlns:a16="http://schemas.microsoft.com/office/drawing/2014/main" id="{EC729387-11DD-42BD-2EA4-D1E7C0A9FE03}"/>
              </a:ext>
            </a:extLst>
          </p:cNvPr>
          <p:cNvSpPr>
            <a:spLocks noGrp="1"/>
          </p:cNvSpPr>
          <p:nvPr>
            <p:ph idx="1"/>
          </p:nvPr>
        </p:nvSpPr>
        <p:spPr/>
        <p:txBody>
          <a:bodyPr/>
          <a:lstStyle/>
          <a:p>
            <a:pPr marL="342900" lvl="1" indent="-342900">
              <a:lnSpc>
                <a:spcPct val="150000"/>
              </a:lnSpc>
              <a:buFont typeface="Arial"/>
              <a:buChar char="•"/>
            </a:pPr>
            <a:r>
              <a:rPr lang="da-DK" sz="2000" dirty="0">
                <a:cs typeface="Arial" panose="020B0604020202020204" pitchFamily="34" charset="0"/>
              </a:rPr>
              <a:t>Navn: Andreas Schjørring Wied</a:t>
            </a:r>
          </a:p>
          <a:p>
            <a:pPr marL="342900" lvl="1" indent="-342900">
              <a:lnSpc>
                <a:spcPct val="150000"/>
              </a:lnSpc>
              <a:buFont typeface="Arial"/>
              <a:buChar char="•"/>
            </a:pPr>
            <a:r>
              <a:rPr lang="da-DK" sz="2000" dirty="0">
                <a:cs typeface="Arial" panose="020B0604020202020204" pitchFamily="34" charset="0"/>
              </a:rPr>
              <a:t>Titel: Civilingeniør – Energibesparelser i bygninger</a:t>
            </a:r>
          </a:p>
          <a:p>
            <a:pPr marL="342900" lvl="1" indent="-342900">
              <a:lnSpc>
                <a:spcPct val="150000"/>
              </a:lnSpc>
              <a:buFont typeface="Arial"/>
              <a:buChar char="•"/>
            </a:pPr>
            <a:r>
              <a:rPr lang="da-DK" sz="2000" dirty="0">
                <a:cs typeface="Arial" panose="020B0604020202020204" pitchFamily="34" charset="0"/>
              </a:rPr>
              <a:t>Energirådgiver på vegne af </a:t>
            </a:r>
            <a:r>
              <a:rPr lang="da-DK" sz="2000" b="1" dirty="0" err="1">
                <a:latin typeface="Roboto" panose="02000000000000000000" pitchFamily="2" charset="0"/>
                <a:ea typeface="Roboto" panose="02000000000000000000" pitchFamily="2" charset="0"/>
                <a:cs typeface="Arial" panose="020B0604020202020204" pitchFamily="34" charset="0"/>
              </a:rPr>
              <a:t>SparEnergi</a:t>
            </a:r>
            <a:r>
              <a:rPr lang="da-DK" sz="2000" b="1" dirty="0">
                <a:latin typeface="Roboto" panose="02000000000000000000" pitchFamily="2" charset="0"/>
                <a:ea typeface="Roboto" panose="02000000000000000000" pitchFamily="2" charset="0"/>
                <a:cs typeface="Arial" panose="020B0604020202020204" pitchFamily="34" charset="0"/>
              </a:rPr>
              <a:t>, Energistyrelsen</a:t>
            </a:r>
            <a:endParaRPr lang="da-DK" sz="2000" b="1" dirty="0">
              <a:latin typeface="Roboto" panose="02000000000000000000" pitchFamily="2" charset="0"/>
              <a:ea typeface="Roboto" panose="02000000000000000000" pitchFamily="2" charset="0"/>
              <a:cs typeface="Arial"/>
            </a:endParaRPr>
          </a:p>
          <a:p>
            <a:pPr marL="342900" lvl="1" indent="0">
              <a:lnSpc>
                <a:spcPct val="150000"/>
              </a:lnSpc>
              <a:buNone/>
            </a:pPr>
            <a:endParaRPr lang="da-DK" sz="2000" dirty="0">
              <a:latin typeface="Roboto" panose="02000000000000000000" pitchFamily="2" charset="0"/>
              <a:ea typeface="Roboto" panose="02000000000000000000" pitchFamily="2" charset="0"/>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felt 14">
            <a:extLst>
              <a:ext uri="{FF2B5EF4-FFF2-40B4-BE49-F238E27FC236}">
                <a16:creationId xmlns:a16="http://schemas.microsoft.com/office/drawing/2014/main" id="{67D6434D-6744-1E39-220D-3C44AF816229}"/>
              </a:ext>
            </a:extLst>
          </p:cNvPr>
          <p:cNvSpPr txBox="1"/>
          <p:nvPr/>
        </p:nvSpPr>
        <p:spPr>
          <a:xfrm>
            <a:off x="628650" y="1427412"/>
            <a:ext cx="3686400" cy="1365246"/>
          </a:xfrm>
          <a:prstGeom prst="rect">
            <a:avLst/>
          </a:prstGeom>
          <a:noFill/>
        </p:spPr>
        <p:txBody>
          <a:bodyPr wrap="square" rtlCol="0">
            <a:spAutoFit/>
          </a:bodyPr>
          <a:lstStyle/>
          <a:p>
            <a:pPr eaLnBrk="1" fontAlgn="auto" hangingPunct="1">
              <a:lnSpc>
                <a:spcPct val="120000"/>
              </a:lnSpc>
              <a:spcAft>
                <a:spcPts val="0"/>
              </a:spcAft>
              <a:defRPr/>
            </a:pPr>
            <a:r>
              <a:rPr lang="da-DK" sz="1400" b="1">
                <a:latin typeface="Roboto" panose="02000000000000000000" pitchFamily="2" charset="0"/>
                <a:ea typeface="Roboto" panose="02000000000000000000" pitchFamily="2" charset="0"/>
              </a:rPr>
              <a:t>Energimærkning</a:t>
            </a:r>
          </a:p>
          <a:p>
            <a:pPr marL="171450" indent="-171450" eaLnBrk="1" fontAlgn="auto" hangingPunct="1">
              <a:lnSpc>
                <a:spcPct val="120000"/>
              </a:lnSpc>
              <a:spcAft>
                <a:spcPts val="0"/>
              </a:spcAft>
              <a:buFont typeface="Arial" panose="020B0604020202020204" pitchFamily="34" charset="0"/>
              <a:buChar char="•"/>
              <a:defRPr/>
            </a:pPr>
            <a:r>
              <a:rPr lang="da-DK" sz="1400">
                <a:latin typeface="Roboto Light" panose="02000000000000000000" pitchFamily="2" charset="0"/>
                <a:ea typeface="Roboto Light" panose="02000000000000000000" pitchFamily="2" charset="0"/>
              </a:rPr>
              <a:t>Energieffektivitet</a:t>
            </a:r>
          </a:p>
          <a:p>
            <a:pPr marL="171450" indent="-171450" eaLnBrk="1" fontAlgn="auto" hangingPunct="1">
              <a:lnSpc>
                <a:spcPct val="120000"/>
              </a:lnSpc>
              <a:spcAft>
                <a:spcPts val="0"/>
              </a:spcAft>
              <a:buFont typeface="Arial" panose="020B0604020202020204" pitchFamily="34" charset="0"/>
              <a:buChar char="•"/>
              <a:defRPr/>
            </a:pPr>
            <a:r>
              <a:rPr lang="da-DK" sz="1400">
                <a:latin typeface="Roboto Light" panose="02000000000000000000" pitchFamily="2" charset="0"/>
                <a:ea typeface="Roboto Light" panose="02000000000000000000" pitchFamily="2" charset="0"/>
              </a:rPr>
              <a:t>Støj</a:t>
            </a:r>
          </a:p>
          <a:p>
            <a:pPr marL="171450" indent="-171450" eaLnBrk="1" fontAlgn="auto" hangingPunct="1">
              <a:lnSpc>
                <a:spcPct val="120000"/>
              </a:lnSpc>
              <a:spcAft>
                <a:spcPts val="0"/>
              </a:spcAft>
              <a:buFont typeface="Arial" panose="020B0604020202020204" pitchFamily="34" charset="0"/>
              <a:buChar char="•"/>
              <a:defRPr/>
            </a:pPr>
            <a:r>
              <a:rPr lang="da-DK" sz="1400">
                <a:latin typeface="Roboto Light" panose="02000000000000000000" pitchFamily="2" charset="0"/>
                <a:ea typeface="Roboto Light" panose="02000000000000000000" pitchFamily="2" charset="0"/>
              </a:rPr>
              <a:t>Kapacitet</a:t>
            </a:r>
          </a:p>
          <a:p>
            <a:pPr marL="171450" indent="-171450" eaLnBrk="1" fontAlgn="auto" hangingPunct="1">
              <a:lnSpc>
                <a:spcPct val="120000"/>
              </a:lnSpc>
              <a:spcAft>
                <a:spcPts val="0"/>
              </a:spcAft>
              <a:buFont typeface="Arial" panose="020B0604020202020204" pitchFamily="34" charset="0"/>
              <a:buChar char="•"/>
              <a:defRPr/>
            </a:pPr>
            <a:endParaRPr lang="da-DK" sz="1400">
              <a:latin typeface="Roboto" panose="02000000000000000000" pitchFamily="2" charset="0"/>
              <a:ea typeface="Roboto" panose="02000000000000000000" pitchFamily="2" charset="0"/>
            </a:endParaRPr>
          </a:p>
        </p:txBody>
      </p:sp>
      <p:sp>
        <p:nvSpPr>
          <p:cNvPr id="2" name="Titel 1">
            <a:extLst>
              <a:ext uri="{FF2B5EF4-FFF2-40B4-BE49-F238E27FC236}">
                <a16:creationId xmlns:a16="http://schemas.microsoft.com/office/drawing/2014/main" id="{0F092E0B-3961-AAB5-0609-31CDE4972B86}"/>
              </a:ext>
            </a:extLst>
          </p:cNvPr>
          <p:cNvSpPr>
            <a:spLocks noGrp="1"/>
          </p:cNvSpPr>
          <p:nvPr>
            <p:ph type="title"/>
          </p:nvPr>
        </p:nvSpPr>
        <p:spPr>
          <a:xfrm>
            <a:off x="628650" y="433560"/>
            <a:ext cx="6793230" cy="856211"/>
          </a:xfrm>
        </p:spPr>
        <p:txBody>
          <a:bodyPr/>
          <a:lstStyle/>
          <a:p>
            <a:r>
              <a:rPr lang="da-DK"/>
              <a:t>Hold øje med energimærkningen</a:t>
            </a:r>
          </a:p>
        </p:txBody>
      </p:sp>
      <p:pic>
        <p:nvPicPr>
          <p:cNvPr id="2052" name="Picture 4" descr="Luft til luft varmepumpe energimærke">
            <a:extLst>
              <a:ext uri="{FF2B5EF4-FFF2-40B4-BE49-F238E27FC236}">
                <a16:creationId xmlns:a16="http://schemas.microsoft.com/office/drawing/2014/main" id="{2FCC7FC8-7554-270C-5AC2-140B508D4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715" y="1521980"/>
            <a:ext cx="4232635" cy="3058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33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20848109-A5A6-FCD8-7E94-0F2C613654FD}"/>
              </a:ext>
            </a:extLst>
          </p:cNvPr>
          <p:cNvPicPr>
            <a:picLocks noChangeAspect="1"/>
          </p:cNvPicPr>
          <p:nvPr/>
        </p:nvPicPr>
        <p:blipFill>
          <a:blip r:embed="rId3"/>
          <a:stretch>
            <a:fillRect/>
          </a:stretch>
        </p:blipFill>
        <p:spPr>
          <a:xfrm>
            <a:off x="736715" y="993983"/>
            <a:ext cx="5781583" cy="3838295"/>
          </a:xfrm>
          <a:prstGeom prst="rect">
            <a:avLst/>
          </a:prstGeom>
        </p:spPr>
      </p:pic>
      <p:sp>
        <p:nvSpPr>
          <p:cNvPr id="7" name="Titel 6">
            <a:extLst>
              <a:ext uri="{FF2B5EF4-FFF2-40B4-BE49-F238E27FC236}">
                <a16:creationId xmlns:a16="http://schemas.microsoft.com/office/drawing/2014/main" id="{13782B60-BBE3-9142-4FCC-86044B67474B}"/>
              </a:ext>
            </a:extLst>
          </p:cNvPr>
          <p:cNvSpPr>
            <a:spLocks noGrp="1"/>
          </p:cNvSpPr>
          <p:nvPr>
            <p:ph type="title"/>
          </p:nvPr>
        </p:nvSpPr>
        <p:spPr/>
        <p:txBody>
          <a:bodyPr/>
          <a:lstStyle/>
          <a:p>
            <a:r>
              <a:rPr lang="da-DK"/>
              <a:t>Brug varmepumpelisten</a:t>
            </a:r>
          </a:p>
        </p:txBody>
      </p:sp>
    </p:spTree>
    <p:extLst>
      <p:ext uri="{BB962C8B-B14F-4D97-AF65-F5344CB8AC3E}">
        <p14:creationId xmlns:p14="http://schemas.microsoft.com/office/powerpoint/2010/main" val="943506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C23E4331-D391-DD71-C568-08BB0B337F80}"/>
              </a:ext>
            </a:extLst>
          </p:cNvPr>
          <p:cNvPicPr>
            <a:picLocks noChangeAspect="1"/>
          </p:cNvPicPr>
          <p:nvPr/>
        </p:nvPicPr>
        <p:blipFill rotWithShape="1">
          <a:blip r:embed="rId2"/>
          <a:srcRect t="9021" b="2983"/>
          <a:stretch/>
        </p:blipFill>
        <p:spPr>
          <a:xfrm>
            <a:off x="712674" y="1064029"/>
            <a:ext cx="5024137" cy="4079471"/>
          </a:xfrm>
          <a:prstGeom prst="rect">
            <a:avLst/>
          </a:prstGeom>
          <a:effectLst/>
        </p:spPr>
      </p:pic>
      <p:sp>
        <p:nvSpPr>
          <p:cNvPr id="5" name="Titel 4">
            <a:extLst>
              <a:ext uri="{FF2B5EF4-FFF2-40B4-BE49-F238E27FC236}">
                <a16:creationId xmlns:a16="http://schemas.microsoft.com/office/drawing/2014/main" id="{CECF677D-24F2-C031-54E6-FB261D0F670E}"/>
              </a:ext>
            </a:extLst>
          </p:cNvPr>
          <p:cNvSpPr>
            <a:spLocks noGrp="1"/>
          </p:cNvSpPr>
          <p:nvPr>
            <p:ph type="title"/>
          </p:nvPr>
        </p:nvSpPr>
        <p:spPr/>
        <p:txBody>
          <a:bodyPr/>
          <a:lstStyle/>
          <a:p>
            <a:r>
              <a:rPr lang="da-DK"/>
              <a:t>Gå efter VE-godkendte virksomheder</a:t>
            </a:r>
          </a:p>
        </p:txBody>
      </p:sp>
    </p:spTree>
    <p:extLst>
      <p:ext uri="{BB962C8B-B14F-4D97-AF65-F5344CB8AC3E}">
        <p14:creationId xmlns:p14="http://schemas.microsoft.com/office/powerpoint/2010/main" val="2764061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4A5EF53F-322C-6339-409C-7325E0D6A012}"/>
              </a:ext>
            </a:extLst>
          </p:cNvPr>
          <p:cNvPicPr>
            <a:picLocks noChangeAspect="1"/>
          </p:cNvPicPr>
          <p:nvPr/>
        </p:nvPicPr>
        <p:blipFill>
          <a:blip r:embed="rId2"/>
          <a:stretch>
            <a:fillRect/>
          </a:stretch>
        </p:blipFill>
        <p:spPr>
          <a:xfrm>
            <a:off x="0" y="1338638"/>
            <a:ext cx="9144000" cy="2466224"/>
          </a:xfrm>
          <a:prstGeom prst="rect">
            <a:avLst/>
          </a:prstGeom>
        </p:spPr>
      </p:pic>
    </p:spTree>
    <p:extLst>
      <p:ext uri="{BB962C8B-B14F-4D97-AF65-F5344CB8AC3E}">
        <p14:creationId xmlns:p14="http://schemas.microsoft.com/office/powerpoint/2010/main" val="1653389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6">
            <a:extLst>
              <a:ext uri="{FF2B5EF4-FFF2-40B4-BE49-F238E27FC236}">
                <a16:creationId xmlns:a16="http://schemas.microsoft.com/office/drawing/2014/main" id="{94FD6E41-0079-DD45-EE2C-B9B30EA084E8}"/>
              </a:ext>
            </a:extLst>
          </p:cNvPr>
          <p:cNvSpPr/>
          <p:nvPr/>
        </p:nvSpPr>
        <p:spPr>
          <a:xfrm>
            <a:off x="4824298" y="1355129"/>
            <a:ext cx="1952188" cy="3277594"/>
          </a:xfrm>
          <a:prstGeom prst="roundRect">
            <a:avLst>
              <a:gd name="adj" fmla="val 4700"/>
            </a:avLst>
          </a:prstGeom>
          <a:solidFill>
            <a:srgbClr val="0049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solidFill>
                <a:schemeClr val="accent2"/>
              </a:solidFill>
            </a:endParaRPr>
          </a:p>
        </p:txBody>
      </p:sp>
      <p:sp>
        <p:nvSpPr>
          <p:cNvPr id="8" name="Rounded Rectangle 6">
            <a:extLst>
              <a:ext uri="{FF2B5EF4-FFF2-40B4-BE49-F238E27FC236}">
                <a16:creationId xmlns:a16="http://schemas.microsoft.com/office/drawing/2014/main" id="{CD609ECF-DFAB-D759-A32F-7160D0025EA4}"/>
              </a:ext>
            </a:extLst>
          </p:cNvPr>
          <p:cNvSpPr/>
          <p:nvPr/>
        </p:nvSpPr>
        <p:spPr>
          <a:xfrm>
            <a:off x="6861929" y="1355129"/>
            <a:ext cx="2136176" cy="3277594"/>
          </a:xfrm>
          <a:prstGeom prst="roundRect">
            <a:avLst>
              <a:gd name="adj" fmla="val 4700"/>
            </a:avLst>
          </a:prstGeom>
          <a:solidFill>
            <a:srgbClr val="0049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solidFill>
                <a:schemeClr val="accent2"/>
              </a:solidFill>
            </a:endParaRPr>
          </a:p>
        </p:txBody>
      </p:sp>
      <p:sp>
        <p:nvSpPr>
          <p:cNvPr id="5" name="Rounded Rectangle 6">
            <a:extLst>
              <a:ext uri="{FF2B5EF4-FFF2-40B4-BE49-F238E27FC236}">
                <a16:creationId xmlns:a16="http://schemas.microsoft.com/office/drawing/2014/main" id="{5564A7A0-6BF4-BB5D-ED24-E65C34D746D5}"/>
              </a:ext>
            </a:extLst>
          </p:cNvPr>
          <p:cNvSpPr/>
          <p:nvPr/>
        </p:nvSpPr>
        <p:spPr>
          <a:xfrm>
            <a:off x="2751022" y="1355129"/>
            <a:ext cx="1952189" cy="3277594"/>
          </a:xfrm>
          <a:prstGeom prst="roundRect">
            <a:avLst>
              <a:gd name="adj" fmla="val 4700"/>
            </a:avLst>
          </a:prstGeom>
          <a:solidFill>
            <a:srgbClr val="0049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solidFill>
                <a:schemeClr val="accent2"/>
              </a:solidFill>
            </a:endParaRPr>
          </a:p>
        </p:txBody>
      </p:sp>
      <p:sp>
        <p:nvSpPr>
          <p:cNvPr id="3" name="Pladsholder til indhold 2">
            <a:extLst>
              <a:ext uri="{FF2B5EF4-FFF2-40B4-BE49-F238E27FC236}">
                <a16:creationId xmlns:a16="http://schemas.microsoft.com/office/drawing/2014/main" id="{AB6B1BEF-F826-04BD-0399-A5CD8E38AB7E}"/>
              </a:ext>
            </a:extLst>
          </p:cNvPr>
          <p:cNvSpPr txBox="1">
            <a:spLocks/>
          </p:cNvSpPr>
          <p:nvPr/>
        </p:nvSpPr>
        <p:spPr>
          <a:xfrm>
            <a:off x="837779" y="1430894"/>
            <a:ext cx="7971653" cy="1964201"/>
          </a:xfrm>
          <a:prstGeom prst="rect">
            <a:avLst/>
          </a:prstGeom>
        </p:spPr>
        <p:txBody>
          <a:bodyPr vert="horz" lIns="67500" tIns="34290" rIns="68580" bIns="34290" numCol="4" spcCol="180000" rtlCol="0">
            <a:noAutofit/>
          </a:bodyPr>
          <a:lstStyle>
            <a:lvl1pPr marL="228600" indent="-228600" algn="l" defTabSz="914400" rtl="0" eaLnBrk="1" latinLnBrk="0" hangingPunct="1">
              <a:lnSpc>
                <a:spcPct val="110000"/>
              </a:lnSpc>
              <a:spcBef>
                <a:spcPts val="1000"/>
              </a:spcBef>
              <a:spcAft>
                <a:spcPts val="400"/>
              </a:spcAft>
              <a:buFont typeface="Arial" panose="020B0604020202020204" pitchFamily="34" charset="0"/>
              <a:buChar char="•"/>
              <a:defRPr sz="2800" b="0" i="0"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110000"/>
              </a:lnSpc>
              <a:spcBef>
                <a:spcPts val="500"/>
              </a:spcBef>
              <a:spcAft>
                <a:spcPts val="400"/>
              </a:spcAft>
              <a:buFont typeface="Arial" panose="020B0604020202020204" pitchFamily="34" charset="0"/>
              <a:buChar char="•"/>
              <a:defRPr sz="2400" b="0" i="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10000"/>
              </a:lnSpc>
              <a:spcBef>
                <a:spcPts val="500"/>
              </a:spcBef>
              <a:spcAft>
                <a:spcPts val="400"/>
              </a:spcAft>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10000"/>
              </a:lnSpc>
              <a:spcBef>
                <a:spcPts val="500"/>
              </a:spcBef>
              <a:spcAft>
                <a:spcPts val="400"/>
              </a:spcAft>
              <a:buFont typeface="Arial" panose="020B0604020202020204" pitchFamily="34" charset="0"/>
              <a:buChar char="•"/>
              <a:defRPr sz="1800" b="0" i="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10000"/>
              </a:lnSpc>
              <a:spcBef>
                <a:spcPts val="500"/>
              </a:spcBef>
              <a:spcAft>
                <a:spcPts val="400"/>
              </a:spcAft>
              <a:buFont typeface="Arial" panose="020B0604020202020204" pitchFamily="34" charset="0"/>
              <a:buChar char="•"/>
              <a:defRPr sz="1800" b="0" i="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3900" indent="-153900">
              <a:buClr>
                <a:schemeClr val="tx1"/>
              </a:buClr>
              <a:buSzPct val="100000"/>
              <a:buNone/>
            </a:pPr>
            <a:r>
              <a:rPr lang="da-DK" sz="1350" b="1" spc="-38" dirty="0">
                <a:solidFill>
                  <a:schemeClr val="bg1"/>
                </a:solidFill>
                <a:latin typeface="Roboto" panose="02000000000000000000" pitchFamily="2" charset="0"/>
                <a:ea typeface="Roboto" panose="02000000000000000000" pitchFamily="2" charset="0"/>
                <a:cs typeface="Roboto" panose="02000000000000000000" pitchFamily="2" charset="0"/>
              </a:rPr>
              <a:t>Energirenoveringspuljen</a:t>
            </a:r>
          </a:p>
          <a:p>
            <a:pPr marL="0" lvl="1" indent="0">
              <a:buClr>
                <a:schemeClr val="tx1"/>
              </a:buClr>
              <a:buSzPct val="100000"/>
              <a:buNone/>
            </a:pPr>
            <a:r>
              <a:rPr lang="da-DK" sz="1050" dirty="0">
                <a:solidFill>
                  <a:schemeClr val="bg1"/>
                </a:solidFill>
              </a:rPr>
              <a:t>Få tilskud fra Energistyrelsen </a:t>
            </a:r>
            <a:br>
              <a:rPr lang="da-DK" sz="1050" dirty="0">
                <a:solidFill>
                  <a:schemeClr val="bg1"/>
                </a:solidFill>
              </a:rPr>
            </a:br>
            <a:r>
              <a:rPr lang="da-DK" sz="1050" dirty="0">
                <a:solidFill>
                  <a:schemeClr val="bg1"/>
                </a:solidFill>
              </a:rPr>
              <a:t>til at energiforbedre dit hus.</a:t>
            </a:r>
          </a:p>
          <a:p>
            <a:pPr marL="153900" lvl="1" indent="-153900">
              <a:buClr>
                <a:schemeClr val="tx1"/>
              </a:buClr>
              <a:buSzPct val="100000"/>
            </a:pPr>
            <a:endParaRPr lang="da-DK" sz="1050" dirty="0">
              <a:solidFill>
                <a:schemeClr val="bg1"/>
              </a:solidFill>
            </a:endParaRPr>
          </a:p>
          <a:p>
            <a:pPr marL="153900" lvl="1" indent="-153900">
              <a:buClr>
                <a:schemeClr val="tx1"/>
              </a:buClr>
              <a:buSzPct val="100000"/>
            </a:pPr>
            <a:endParaRPr lang="da-DK" sz="1050" dirty="0">
              <a:solidFill>
                <a:schemeClr val="bg1"/>
              </a:solidFill>
            </a:endParaRPr>
          </a:p>
          <a:p>
            <a:pPr marL="153900" lvl="1" indent="-153900">
              <a:buClr>
                <a:schemeClr val="tx1"/>
              </a:buClr>
              <a:buSzPct val="100000"/>
            </a:pPr>
            <a:endParaRPr lang="da-DK" sz="1050" dirty="0">
              <a:solidFill>
                <a:schemeClr val="bg1"/>
              </a:solidFill>
            </a:endParaRPr>
          </a:p>
          <a:p>
            <a:pPr marL="0" lvl="1" indent="0">
              <a:buClr>
                <a:schemeClr val="tx1"/>
              </a:buClr>
              <a:buSzPct val="100000"/>
              <a:buNone/>
            </a:pPr>
            <a:endParaRPr lang="da-DK" sz="1050" dirty="0">
              <a:solidFill>
                <a:schemeClr val="bg1"/>
              </a:solidFill>
            </a:endParaRPr>
          </a:p>
          <a:p>
            <a:pPr marL="0" lvl="1" indent="0">
              <a:buClr>
                <a:schemeClr val="tx1"/>
              </a:buClr>
              <a:buSzPct val="100000"/>
              <a:buNone/>
            </a:pPr>
            <a:endParaRPr lang="da-DK" sz="1050" dirty="0">
              <a:solidFill>
                <a:schemeClr val="bg1"/>
              </a:solidFill>
            </a:endParaRPr>
          </a:p>
          <a:p>
            <a:pPr marL="0" lvl="1" indent="0">
              <a:buClr>
                <a:schemeClr val="tx1"/>
              </a:buClr>
              <a:buSzPct val="100000"/>
              <a:buNone/>
            </a:pPr>
            <a:endParaRPr lang="da-DK" sz="1050" dirty="0">
              <a:solidFill>
                <a:schemeClr val="bg1"/>
              </a:solidFill>
            </a:endParaRPr>
          </a:p>
          <a:p>
            <a:pPr marL="0" lvl="1" indent="0">
              <a:buClr>
                <a:schemeClr val="tx1"/>
              </a:buClr>
              <a:buSzPct val="100000"/>
              <a:buNone/>
            </a:pPr>
            <a:endParaRPr lang="da-DK" sz="1050" dirty="0">
              <a:solidFill>
                <a:schemeClr val="bg1"/>
              </a:solidFill>
            </a:endParaRPr>
          </a:p>
          <a:p>
            <a:pPr marL="153900" indent="-153900">
              <a:buClr>
                <a:schemeClr val="tx1"/>
              </a:buClr>
              <a:buSzPct val="100000"/>
              <a:buNone/>
            </a:pPr>
            <a:r>
              <a:rPr lang="da-DK" sz="1350" b="1" dirty="0">
                <a:solidFill>
                  <a:schemeClr val="bg1"/>
                </a:solidFill>
                <a:latin typeface="Roboto" panose="02000000000000000000" pitchFamily="2" charset="0"/>
                <a:ea typeface="Roboto" panose="02000000000000000000" pitchFamily="2" charset="0"/>
                <a:cs typeface="Roboto" panose="02000000000000000000" pitchFamily="2" charset="0"/>
              </a:rPr>
              <a:t>Varmepumpepuljen</a:t>
            </a:r>
          </a:p>
          <a:p>
            <a:pPr marL="0" indent="0">
              <a:spcBef>
                <a:spcPts val="375"/>
              </a:spcBef>
              <a:buClr>
                <a:schemeClr val="tx1"/>
              </a:buClr>
              <a:buSzPct val="100000"/>
              <a:buNone/>
            </a:pPr>
            <a:r>
              <a:rPr lang="da-DK" sz="1050" dirty="0">
                <a:solidFill>
                  <a:schemeClr val="bg1"/>
                </a:solidFill>
                <a:cs typeface="Roboto Light" panose="02000000000000000000" pitchFamily="2" charset="0"/>
              </a:rPr>
              <a:t>Få tilskud fra Energistyrelsen </a:t>
            </a:r>
            <a:br>
              <a:rPr lang="da-DK" sz="1050" dirty="0">
                <a:solidFill>
                  <a:schemeClr val="bg1"/>
                </a:solidFill>
                <a:cs typeface="Roboto Light" panose="02000000000000000000" pitchFamily="2" charset="0"/>
              </a:rPr>
            </a:br>
            <a:r>
              <a:rPr lang="da-DK" sz="1050" dirty="0">
                <a:solidFill>
                  <a:schemeClr val="bg1"/>
                </a:solidFill>
                <a:cs typeface="Roboto Light" panose="02000000000000000000" pitchFamily="2" charset="0"/>
              </a:rPr>
              <a:t>til at skifte til varmepumpe.</a:t>
            </a:r>
          </a:p>
          <a:p>
            <a:pPr marL="0" indent="0">
              <a:spcBef>
                <a:spcPts val="375"/>
              </a:spcBef>
              <a:buClr>
                <a:schemeClr val="tx1"/>
              </a:buClr>
              <a:buSzPct val="100000"/>
              <a:buNone/>
            </a:pPr>
            <a:r>
              <a:rPr lang="da-DK" sz="1050" dirty="0">
                <a:solidFill>
                  <a:schemeClr val="bg1"/>
                </a:solidFill>
                <a:cs typeface="Roboto Light" panose="02000000000000000000" pitchFamily="2" charset="0"/>
              </a:rPr>
              <a:t>Åbnede for ansøgninger d. 12. september 2023</a:t>
            </a:r>
          </a:p>
          <a:p>
            <a:pPr marL="0" indent="0">
              <a:spcBef>
                <a:spcPts val="375"/>
              </a:spcBef>
              <a:buClr>
                <a:schemeClr val="tx1"/>
              </a:buClr>
              <a:buSzPct val="100000"/>
              <a:buNone/>
            </a:pPr>
            <a:r>
              <a:rPr lang="da-DK" sz="1050" dirty="0">
                <a:solidFill>
                  <a:schemeClr val="bg1"/>
                </a:solidFill>
                <a:cs typeface="Roboto Light" panose="02000000000000000000" pitchFamily="2" charset="0"/>
              </a:rPr>
              <a:t>Der er dags dato stadig åben for ansøgninger</a:t>
            </a:r>
          </a:p>
          <a:p>
            <a:pPr marL="153900" indent="-153900">
              <a:buClr>
                <a:schemeClr val="tx1"/>
              </a:buClr>
              <a:buSzPct val="100000"/>
              <a:buNone/>
            </a:pPr>
            <a:endParaRPr lang="da-DK" sz="1350"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153900" indent="-153900">
              <a:buClr>
                <a:schemeClr val="tx1"/>
              </a:buClr>
              <a:buSzPct val="100000"/>
              <a:buNone/>
            </a:pPr>
            <a:endParaRPr lang="da-DK" sz="1350"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153900" indent="-153900">
              <a:buClr>
                <a:schemeClr val="tx1"/>
              </a:buClr>
              <a:buSzPct val="100000"/>
              <a:buNone/>
            </a:pPr>
            <a:endParaRPr lang="da-DK" sz="1350"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153900" indent="-153900">
              <a:buClr>
                <a:schemeClr val="tx1"/>
              </a:buClr>
              <a:buSzPct val="100000"/>
              <a:buNone/>
            </a:pPr>
            <a:r>
              <a:rPr lang="da-DK" sz="1350" b="1" dirty="0">
                <a:solidFill>
                  <a:schemeClr val="bg1"/>
                </a:solidFill>
                <a:latin typeface="Roboto" panose="02000000000000000000" pitchFamily="2" charset="0"/>
                <a:ea typeface="Roboto" panose="02000000000000000000" pitchFamily="2" charset="0"/>
                <a:cs typeface="Roboto" panose="02000000000000000000" pitchFamily="2" charset="0"/>
              </a:rPr>
              <a:t>Skrotningsordningen</a:t>
            </a:r>
          </a:p>
          <a:p>
            <a:pPr marL="0" lvl="1" indent="0">
              <a:buClr>
                <a:schemeClr val="tx1"/>
              </a:buClr>
              <a:buSzPct val="100000"/>
              <a:buNone/>
            </a:pPr>
            <a:r>
              <a:rPr lang="da-DK" sz="1050" dirty="0">
                <a:solidFill>
                  <a:schemeClr val="bg1"/>
                </a:solidFill>
                <a:cs typeface="Times New Roman" panose="02020603050405020304" pitchFamily="18" charset="0"/>
              </a:rPr>
              <a:t>Skrotningsordningen </a:t>
            </a:r>
            <a:br>
              <a:rPr lang="da-DK" sz="1050" dirty="0">
                <a:solidFill>
                  <a:schemeClr val="bg1"/>
                </a:solidFill>
                <a:cs typeface="Times New Roman" panose="02020603050405020304" pitchFamily="18" charset="0"/>
              </a:rPr>
            </a:br>
            <a:r>
              <a:rPr lang="da-DK" sz="1050" dirty="0">
                <a:solidFill>
                  <a:schemeClr val="bg1"/>
                </a:solidFill>
                <a:cs typeface="Times New Roman" panose="02020603050405020304" pitchFamily="18" charset="0"/>
              </a:rPr>
              <a:t>udmøntes som varmepumper på abonnement, hvor energi-tjenesteleverandøren påtager sig ejerskab af varmepumpen og ansvaret for installation, </a:t>
            </a:r>
            <a:br>
              <a:rPr lang="da-DK" sz="1050" dirty="0">
                <a:solidFill>
                  <a:schemeClr val="bg1"/>
                </a:solidFill>
                <a:cs typeface="Times New Roman" panose="02020603050405020304" pitchFamily="18" charset="0"/>
              </a:rPr>
            </a:br>
            <a:r>
              <a:rPr lang="da-DK" sz="1050" dirty="0">
                <a:solidFill>
                  <a:schemeClr val="bg1"/>
                </a:solidFill>
                <a:cs typeface="Times New Roman" panose="02020603050405020304" pitchFamily="18" charset="0"/>
              </a:rPr>
              <a:t>drift og vedligehold af varmepumpen.</a:t>
            </a:r>
          </a:p>
          <a:p>
            <a:pPr marL="153900" indent="-153900">
              <a:buClr>
                <a:schemeClr val="tx1"/>
              </a:buClr>
              <a:buSzPct val="100000"/>
              <a:buNone/>
            </a:pPr>
            <a:endParaRPr lang="da-DK" sz="1350"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153900" indent="-153900">
              <a:buClr>
                <a:schemeClr val="tx1"/>
              </a:buClr>
              <a:buSzPct val="100000"/>
              <a:buNone/>
            </a:pPr>
            <a:endParaRPr lang="da-DK" sz="1350"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153900" indent="-153900">
              <a:buClr>
                <a:schemeClr val="tx1"/>
              </a:buClr>
              <a:buSzPct val="100000"/>
              <a:buNone/>
            </a:pPr>
            <a:r>
              <a:rPr lang="da-DK" sz="1350" b="1" dirty="0">
                <a:solidFill>
                  <a:schemeClr val="bg1"/>
                </a:solidFill>
                <a:latin typeface="Roboto" panose="02000000000000000000" pitchFamily="2" charset="0"/>
                <a:ea typeface="Roboto" panose="02000000000000000000" pitchFamily="2" charset="0"/>
                <a:cs typeface="Roboto" panose="02000000000000000000" pitchFamily="2" charset="0"/>
              </a:rPr>
              <a:t>Afkoblingsordningen</a:t>
            </a:r>
          </a:p>
          <a:p>
            <a:pPr marL="0" lvl="1" indent="0">
              <a:buClr>
                <a:schemeClr val="tx1"/>
              </a:buClr>
              <a:buSzPct val="100000"/>
              <a:buNone/>
            </a:pPr>
            <a:r>
              <a:rPr lang="da-DK" sz="1050" dirty="0">
                <a:solidFill>
                  <a:schemeClr val="bg1"/>
                </a:solidFill>
                <a:cs typeface="Times New Roman" panose="02020603050405020304" pitchFamily="18" charset="0"/>
              </a:rPr>
              <a:t>Statens Afkoblingspulje dækker omkostninger til afkobling af gasledninger til rumop-varmning for privat beboelse. </a:t>
            </a:r>
          </a:p>
          <a:p>
            <a:pPr marL="0" lvl="1" indent="0">
              <a:buClr>
                <a:schemeClr val="tx1"/>
              </a:buClr>
              <a:buSzPct val="100000"/>
              <a:buNone/>
            </a:pPr>
            <a:r>
              <a:rPr lang="da-DK" sz="1050" dirty="0">
                <a:solidFill>
                  <a:schemeClr val="bg1"/>
                </a:solidFill>
                <a:cs typeface="Times New Roman" panose="02020603050405020304" pitchFamily="18" charset="0"/>
              </a:rPr>
              <a:t>Find mere info på  evida.dk/frakobling</a:t>
            </a:r>
          </a:p>
          <a:p>
            <a:pPr marL="0" indent="0">
              <a:buClr>
                <a:schemeClr val="tx1"/>
              </a:buClr>
              <a:buSzPct val="100000"/>
              <a:buNone/>
            </a:pPr>
            <a:endParaRPr lang="da-DK" sz="1350"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0" indent="0">
              <a:buClr>
                <a:schemeClr val="tx1"/>
              </a:buClr>
              <a:buSzPct val="100000"/>
              <a:buNone/>
            </a:pPr>
            <a:endParaRPr lang="da-DK" sz="135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7" name="Rounded Rectangle 6">
            <a:extLst>
              <a:ext uri="{FF2B5EF4-FFF2-40B4-BE49-F238E27FC236}">
                <a16:creationId xmlns:a16="http://schemas.microsoft.com/office/drawing/2014/main" id="{F4BD439D-260C-9038-2A78-C0CAFAB6B91F}"/>
              </a:ext>
            </a:extLst>
          </p:cNvPr>
          <p:cNvSpPr/>
          <p:nvPr/>
        </p:nvSpPr>
        <p:spPr>
          <a:xfrm>
            <a:off x="515122" y="1355129"/>
            <a:ext cx="2079374" cy="3277594"/>
          </a:xfrm>
          <a:prstGeom prst="roundRect">
            <a:avLst>
              <a:gd name="adj" fmla="val 4700"/>
            </a:avLst>
          </a:prstGeom>
          <a:solidFill>
            <a:srgbClr val="0049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solidFill>
                <a:schemeClr val="accent2"/>
              </a:solidFill>
            </a:endParaRPr>
          </a:p>
        </p:txBody>
      </p:sp>
      <p:sp>
        <p:nvSpPr>
          <p:cNvPr id="2" name="Titel 1">
            <a:extLst>
              <a:ext uri="{FF2B5EF4-FFF2-40B4-BE49-F238E27FC236}">
                <a16:creationId xmlns:a16="http://schemas.microsoft.com/office/drawing/2014/main" id="{B5604A7B-F428-9943-AAE9-B60FA46192DE}"/>
              </a:ext>
            </a:extLst>
          </p:cNvPr>
          <p:cNvSpPr>
            <a:spLocks noGrp="1"/>
          </p:cNvSpPr>
          <p:nvPr>
            <p:ph type="title"/>
          </p:nvPr>
        </p:nvSpPr>
        <p:spPr/>
        <p:txBody>
          <a:bodyPr vert="horz" lIns="67500" tIns="45720" rIns="0" bIns="45720" rtlCol="0" anchor="t" anchorCtr="0">
            <a:noAutofit/>
          </a:bodyPr>
          <a:lstStyle/>
          <a:p>
            <a:r>
              <a:rPr lang="da-DK" dirty="0"/>
              <a:t>Tilskud</a:t>
            </a:r>
          </a:p>
        </p:txBody>
      </p:sp>
      <p:sp>
        <p:nvSpPr>
          <p:cNvPr id="29" name="Pladsholder til indhold 2">
            <a:extLst>
              <a:ext uri="{FF2B5EF4-FFF2-40B4-BE49-F238E27FC236}">
                <a16:creationId xmlns:a16="http://schemas.microsoft.com/office/drawing/2014/main" id="{6DA05B1D-53D2-F34C-CE64-48A2D60F3CD9}"/>
              </a:ext>
            </a:extLst>
          </p:cNvPr>
          <p:cNvSpPr txBox="1">
            <a:spLocks/>
          </p:cNvSpPr>
          <p:nvPr/>
        </p:nvSpPr>
        <p:spPr>
          <a:xfrm>
            <a:off x="628651" y="1442005"/>
            <a:ext cx="2051222" cy="1964201"/>
          </a:xfrm>
          <a:prstGeom prst="rect">
            <a:avLst/>
          </a:prstGeom>
        </p:spPr>
        <p:txBody>
          <a:bodyPr vert="horz" lIns="67500" tIns="34290" rIns="68580" bIns="34290" numCol="1" spcCol="216000" rtlCol="0">
            <a:noAutofit/>
          </a:bodyPr>
          <a:lstStyle>
            <a:lvl1pPr marL="228600" indent="-228600" algn="l" defTabSz="914400" rtl="0" eaLnBrk="1" latinLnBrk="0" hangingPunct="1">
              <a:lnSpc>
                <a:spcPct val="110000"/>
              </a:lnSpc>
              <a:spcBef>
                <a:spcPts val="1000"/>
              </a:spcBef>
              <a:spcAft>
                <a:spcPts val="400"/>
              </a:spcAft>
              <a:buFont typeface="Arial" panose="020B0604020202020204" pitchFamily="34" charset="0"/>
              <a:buChar char="•"/>
              <a:defRPr sz="2800" b="0" i="0"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110000"/>
              </a:lnSpc>
              <a:spcBef>
                <a:spcPts val="500"/>
              </a:spcBef>
              <a:spcAft>
                <a:spcPts val="400"/>
              </a:spcAft>
              <a:buFont typeface="Arial" panose="020B0604020202020204" pitchFamily="34" charset="0"/>
              <a:buChar char="•"/>
              <a:defRPr sz="2400" b="0" i="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10000"/>
              </a:lnSpc>
              <a:spcBef>
                <a:spcPts val="500"/>
              </a:spcBef>
              <a:spcAft>
                <a:spcPts val="400"/>
              </a:spcAft>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10000"/>
              </a:lnSpc>
              <a:spcBef>
                <a:spcPts val="500"/>
              </a:spcBef>
              <a:spcAft>
                <a:spcPts val="400"/>
              </a:spcAft>
              <a:buFont typeface="Arial" panose="020B0604020202020204" pitchFamily="34" charset="0"/>
              <a:buChar char="•"/>
              <a:defRPr sz="1800" b="0" i="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10000"/>
              </a:lnSpc>
              <a:spcBef>
                <a:spcPts val="500"/>
              </a:spcBef>
              <a:spcAft>
                <a:spcPts val="400"/>
              </a:spcAft>
              <a:buFont typeface="Arial" panose="020B0604020202020204" pitchFamily="34" charset="0"/>
              <a:buChar char="•"/>
              <a:defRPr sz="1800" b="0" i="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3900" indent="-153900">
              <a:buClr>
                <a:schemeClr val="tx1"/>
              </a:buClr>
              <a:buSzPct val="100000"/>
              <a:buNone/>
            </a:pPr>
            <a:r>
              <a:rPr lang="da-DK" sz="1350" b="1" spc="-38" dirty="0">
                <a:solidFill>
                  <a:schemeClr val="bg2"/>
                </a:solidFill>
                <a:latin typeface="Roboto" panose="02000000000000000000" pitchFamily="2" charset="0"/>
                <a:ea typeface="Roboto" panose="02000000000000000000" pitchFamily="2" charset="0"/>
                <a:cs typeface="Roboto" panose="02000000000000000000" pitchFamily="2" charset="0"/>
              </a:rPr>
              <a:t>Energirenoveringspuljen</a:t>
            </a:r>
          </a:p>
          <a:p>
            <a:pPr marL="0" lvl="1" indent="0">
              <a:buClr>
                <a:schemeClr val="tx1"/>
              </a:buClr>
              <a:buSzPct val="100000"/>
              <a:buNone/>
            </a:pPr>
            <a:r>
              <a:rPr lang="da-DK" sz="1050" dirty="0">
                <a:solidFill>
                  <a:schemeClr val="bg1"/>
                </a:solidFill>
              </a:rPr>
              <a:t>Få tilskud fra Energistyrelsen </a:t>
            </a:r>
            <a:br>
              <a:rPr lang="da-DK" sz="1050" dirty="0">
                <a:solidFill>
                  <a:schemeClr val="bg1"/>
                </a:solidFill>
              </a:rPr>
            </a:br>
            <a:r>
              <a:rPr lang="da-DK" sz="1050" dirty="0">
                <a:solidFill>
                  <a:schemeClr val="bg1"/>
                </a:solidFill>
              </a:rPr>
              <a:t>til at energiforbedre dit hus.</a:t>
            </a:r>
          </a:p>
          <a:p>
            <a:pPr marL="0" lvl="1" indent="0">
              <a:buClr>
                <a:schemeClr val="tx1"/>
              </a:buClr>
              <a:buSzPct val="100000"/>
              <a:buNone/>
            </a:pPr>
            <a:r>
              <a:rPr lang="da-DK" sz="1050" dirty="0">
                <a:solidFill>
                  <a:schemeClr val="bg1"/>
                </a:solidFill>
              </a:rPr>
              <a:t>Åbner for ansøgninger d. 11. oktober 2023 kl. 10.00</a:t>
            </a:r>
          </a:p>
          <a:p>
            <a:pPr marL="153900" lvl="1" indent="-153900">
              <a:buClr>
                <a:schemeClr val="tx1"/>
              </a:buClr>
              <a:buSzPct val="100000"/>
            </a:pPr>
            <a:endParaRPr lang="da-DK" sz="1050" dirty="0"/>
          </a:p>
          <a:p>
            <a:pPr marL="153900" lvl="1" indent="-153900">
              <a:buClr>
                <a:schemeClr val="tx1"/>
              </a:buClr>
              <a:buSzPct val="100000"/>
            </a:pPr>
            <a:endParaRPr lang="da-DK" sz="1050" dirty="0"/>
          </a:p>
          <a:p>
            <a:pPr marL="153900" lvl="1" indent="-153900">
              <a:buClr>
                <a:schemeClr val="tx1"/>
              </a:buClr>
              <a:buSzPct val="100000"/>
            </a:pPr>
            <a:endParaRPr lang="da-DK" sz="1050" dirty="0"/>
          </a:p>
          <a:p>
            <a:pPr marL="0" lvl="1" indent="0">
              <a:buClr>
                <a:schemeClr val="tx1"/>
              </a:buClr>
              <a:buSzPct val="100000"/>
              <a:buNone/>
            </a:pPr>
            <a:endParaRPr lang="da-DK" sz="1050" dirty="0"/>
          </a:p>
          <a:p>
            <a:pPr marL="0" lvl="1" indent="0">
              <a:buClr>
                <a:schemeClr val="tx1"/>
              </a:buClr>
              <a:buSzPct val="100000"/>
              <a:buNone/>
            </a:pPr>
            <a:endParaRPr lang="da-DK" sz="1050" dirty="0"/>
          </a:p>
          <a:p>
            <a:pPr marL="0" lvl="1" indent="0">
              <a:buClr>
                <a:schemeClr val="tx1"/>
              </a:buClr>
              <a:buSzPct val="100000"/>
              <a:buNone/>
            </a:pPr>
            <a:endParaRPr lang="da-DK" sz="1050" dirty="0"/>
          </a:p>
          <a:p>
            <a:pPr marL="0" lvl="1" indent="0">
              <a:buClr>
                <a:schemeClr val="tx1"/>
              </a:buClr>
              <a:buSzPct val="100000"/>
              <a:buNone/>
            </a:pPr>
            <a:endParaRPr lang="da-DK" sz="1050" dirty="0"/>
          </a:p>
          <a:p>
            <a:pPr marL="0" indent="0">
              <a:buClr>
                <a:schemeClr val="tx1"/>
              </a:buClr>
              <a:buSzPct val="100000"/>
              <a:buNone/>
            </a:pPr>
            <a:endParaRPr lang="da-DK" sz="1350" b="1" dirty="0">
              <a:latin typeface="Roboto" panose="02000000000000000000" pitchFamily="2" charset="0"/>
              <a:ea typeface="Roboto" panose="02000000000000000000" pitchFamily="2" charset="0"/>
              <a:cs typeface="Roboto" panose="02000000000000000000" pitchFamily="2" charset="0"/>
            </a:endParaRPr>
          </a:p>
          <a:p>
            <a:pPr marL="0" indent="0">
              <a:buClr>
                <a:schemeClr val="tx1"/>
              </a:buClr>
              <a:buSzPct val="100000"/>
              <a:buNone/>
            </a:pPr>
            <a:endParaRPr lang="da-DK" sz="1350" b="1" dirty="0">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DE195CA4-5B6B-58A8-BBB2-5F0589FF26B5}"/>
              </a:ext>
            </a:extLst>
          </p:cNvPr>
          <p:cNvPicPr>
            <a:picLocks noChangeAspect="1"/>
          </p:cNvPicPr>
          <p:nvPr/>
        </p:nvPicPr>
        <p:blipFill rotWithShape="1">
          <a:blip r:embed="rId3"/>
          <a:srcRect l="14648" b="1768"/>
          <a:stretch/>
        </p:blipFill>
        <p:spPr>
          <a:xfrm flipH="1">
            <a:off x="-146936" y="2445488"/>
            <a:ext cx="3120489" cy="2698012"/>
          </a:xfrm>
          <a:prstGeom prst="rect">
            <a:avLst/>
          </a:prstGeom>
        </p:spPr>
      </p:pic>
    </p:spTree>
    <p:extLst>
      <p:ext uri="{BB962C8B-B14F-4D97-AF65-F5344CB8AC3E}">
        <p14:creationId xmlns:p14="http://schemas.microsoft.com/office/powerpoint/2010/main" val="3679053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29D5F0B-B9B7-FC56-C7EC-03B8ED50F4FF}"/>
              </a:ext>
            </a:extLst>
          </p:cNvPr>
          <p:cNvSpPr>
            <a:spLocks noGrp="1"/>
          </p:cNvSpPr>
          <p:nvPr>
            <p:ph type="title"/>
          </p:nvPr>
        </p:nvSpPr>
        <p:spPr/>
        <p:txBody>
          <a:bodyPr/>
          <a:lstStyle/>
          <a:p>
            <a:r>
              <a:rPr lang="da-DK" altLang="da-DK" dirty="0">
                <a:latin typeface="Roboto Medium" panose="02000000000000000000" pitchFamily="2" charset="0"/>
                <a:ea typeface="Roboto Medium" panose="02000000000000000000" pitchFamily="2" charset="0"/>
              </a:rPr>
              <a:t>Flere t</a:t>
            </a:r>
            <a:r>
              <a:rPr lang="da-DK" altLang="da-DK" sz="2800" dirty="0">
                <a:latin typeface="Roboto Medium" panose="02000000000000000000" pitchFamily="2" charset="0"/>
                <a:ea typeface="Roboto Medium" panose="02000000000000000000" pitchFamily="2" charset="0"/>
              </a:rPr>
              <a:t>ilskud og afgifter</a:t>
            </a:r>
            <a:endParaRPr lang="da-DK" dirty="0"/>
          </a:p>
        </p:txBody>
      </p:sp>
      <p:sp>
        <p:nvSpPr>
          <p:cNvPr id="7" name="Pladsholder til indhold 6">
            <a:extLst>
              <a:ext uri="{FF2B5EF4-FFF2-40B4-BE49-F238E27FC236}">
                <a16:creationId xmlns:a16="http://schemas.microsoft.com/office/drawing/2014/main" id="{46971A64-1942-0A0E-B1A8-77777C9A7B10}"/>
              </a:ext>
            </a:extLst>
          </p:cNvPr>
          <p:cNvSpPr>
            <a:spLocks noGrp="1"/>
          </p:cNvSpPr>
          <p:nvPr>
            <p:ph idx="1"/>
          </p:nvPr>
        </p:nvSpPr>
        <p:spPr>
          <a:xfrm>
            <a:off x="628649" y="1369219"/>
            <a:ext cx="6536921" cy="3263504"/>
          </a:xfrm>
        </p:spPr>
        <p:txBody>
          <a:bodyPr vert="horz" lIns="91440" tIns="45720" rIns="91440" bIns="45720" rtlCol="0" anchor="t">
            <a:noAutofit/>
          </a:bodyPr>
          <a:lstStyle/>
          <a:p>
            <a:pPr marL="0" indent="0">
              <a:spcBef>
                <a:spcPts val="200"/>
              </a:spcBef>
              <a:buNone/>
            </a:pPr>
            <a:r>
              <a:rPr lang="da-DK" sz="1400" b="1" dirty="0">
                <a:latin typeface="Roboto"/>
                <a:ea typeface="Roboto"/>
                <a:cs typeface="Roboto Light"/>
              </a:rPr>
              <a:t>Bygningspuljen</a:t>
            </a:r>
          </a:p>
          <a:p>
            <a:pPr>
              <a:spcBef>
                <a:spcPts val="200"/>
              </a:spcBef>
            </a:pPr>
            <a:r>
              <a:rPr lang="da-DK" sz="1400" dirty="0">
                <a:latin typeface="Roboto Light"/>
                <a:ea typeface="Roboto Light"/>
                <a:cs typeface="Roboto Light"/>
              </a:rPr>
              <a:t>Bygningspuljen har været åben for sidste gang. Er nu delt op i varmepumpepuljen og energirenoveringspuljen.</a:t>
            </a:r>
          </a:p>
          <a:p>
            <a:pPr marL="0" indent="0">
              <a:spcBef>
                <a:spcPts val="200"/>
              </a:spcBef>
              <a:buNone/>
            </a:pPr>
            <a:endParaRPr lang="da-DK" sz="1400" dirty="0"/>
          </a:p>
          <a:p>
            <a:pPr marL="0" indent="0">
              <a:spcBef>
                <a:spcPts val="200"/>
              </a:spcBef>
              <a:buNone/>
            </a:pPr>
            <a:r>
              <a:rPr lang="da-DK" sz="1400" b="1" dirty="0">
                <a:latin typeface="Roboto"/>
                <a:ea typeface="Roboto"/>
                <a:cs typeface="Roboto"/>
              </a:rPr>
              <a:t>Fyr dit fyr</a:t>
            </a:r>
          </a:p>
          <a:p>
            <a:pPr>
              <a:spcBef>
                <a:spcPts val="200"/>
              </a:spcBef>
            </a:pPr>
            <a:r>
              <a:rPr lang="da-DK" sz="1400" dirty="0">
                <a:latin typeface="Roboto Light"/>
                <a:ea typeface="Roboto Light"/>
                <a:cs typeface="Roboto Light"/>
              </a:rPr>
              <a:t>Optag et billigt lån til udskiftning af fyr med varmepumpe.</a:t>
            </a:r>
          </a:p>
          <a:p>
            <a:pPr marL="0" indent="0">
              <a:spcBef>
                <a:spcPts val="200"/>
              </a:spcBef>
              <a:buNone/>
            </a:pPr>
            <a:endParaRPr lang="da-DK" sz="1400" dirty="0"/>
          </a:p>
          <a:p>
            <a:pPr marL="0" indent="0">
              <a:spcBef>
                <a:spcPts val="200"/>
              </a:spcBef>
              <a:buNone/>
            </a:pPr>
            <a:r>
              <a:rPr lang="da-DK" sz="1400" b="1" dirty="0">
                <a:latin typeface="Roboto"/>
                <a:ea typeface="Roboto"/>
                <a:cs typeface="Roboto Light"/>
              </a:rPr>
              <a:t>Rabat på elafgift ved brug af varmepumpe</a:t>
            </a:r>
          </a:p>
          <a:p>
            <a:pPr>
              <a:spcBef>
                <a:spcPts val="200"/>
              </a:spcBef>
            </a:pPr>
            <a:r>
              <a:rPr lang="da-DK" sz="1400" dirty="0">
                <a:latin typeface="Roboto Light"/>
                <a:ea typeface="Roboto Light"/>
                <a:cs typeface="Roboto Light"/>
              </a:rPr>
              <a:t>Du får reduceret elafgiften på forbrug over 4.000 kWh/år.</a:t>
            </a:r>
            <a:endParaRPr lang="da-DK" sz="1400" dirty="0"/>
          </a:p>
        </p:txBody>
      </p:sp>
      <p:pic>
        <p:nvPicPr>
          <p:cNvPr id="11" name="Billede 10">
            <a:extLst>
              <a:ext uri="{FF2B5EF4-FFF2-40B4-BE49-F238E27FC236}">
                <a16:creationId xmlns:a16="http://schemas.microsoft.com/office/drawing/2014/main" id="{5D585A4F-6C33-B3BF-9E2B-41C6BF1CF0FC}"/>
              </a:ext>
            </a:extLst>
          </p:cNvPr>
          <p:cNvPicPr>
            <a:picLocks noChangeAspect="1"/>
          </p:cNvPicPr>
          <p:nvPr/>
        </p:nvPicPr>
        <p:blipFill>
          <a:blip r:embed="rId3"/>
          <a:stretch>
            <a:fillRect/>
          </a:stretch>
        </p:blipFill>
        <p:spPr>
          <a:xfrm>
            <a:off x="7386914" y="2127044"/>
            <a:ext cx="836964" cy="1108412"/>
          </a:xfrm>
          <a:prstGeom prst="rect">
            <a:avLst/>
          </a:prstGeom>
        </p:spPr>
      </p:pic>
      <p:pic>
        <p:nvPicPr>
          <p:cNvPr id="12" name="Billede 11">
            <a:extLst>
              <a:ext uri="{FF2B5EF4-FFF2-40B4-BE49-F238E27FC236}">
                <a16:creationId xmlns:a16="http://schemas.microsoft.com/office/drawing/2014/main" id="{A535BB89-8254-B826-E41E-D5134EB2245E}"/>
              </a:ext>
            </a:extLst>
          </p:cNvPr>
          <p:cNvPicPr>
            <a:picLocks noChangeAspect="1"/>
          </p:cNvPicPr>
          <p:nvPr/>
        </p:nvPicPr>
        <p:blipFill>
          <a:blip r:embed="rId4"/>
          <a:stretch>
            <a:fillRect/>
          </a:stretch>
        </p:blipFill>
        <p:spPr>
          <a:xfrm>
            <a:off x="8223878" y="1664597"/>
            <a:ext cx="362404" cy="362404"/>
          </a:xfrm>
          <a:prstGeom prst="rect">
            <a:avLst/>
          </a:prstGeom>
        </p:spPr>
      </p:pic>
      <p:pic>
        <p:nvPicPr>
          <p:cNvPr id="13" name="Billede 12">
            <a:extLst>
              <a:ext uri="{FF2B5EF4-FFF2-40B4-BE49-F238E27FC236}">
                <a16:creationId xmlns:a16="http://schemas.microsoft.com/office/drawing/2014/main" id="{D3888238-5A55-715B-61F2-F0C0295B63B5}"/>
              </a:ext>
            </a:extLst>
          </p:cNvPr>
          <p:cNvPicPr>
            <a:picLocks noChangeAspect="1"/>
          </p:cNvPicPr>
          <p:nvPr/>
        </p:nvPicPr>
        <p:blipFill>
          <a:blip r:embed="rId4"/>
          <a:stretch>
            <a:fillRect/>
          </a:stretch>
        </p:blipFill>
        <p:spPr>
          <a:xfrm rot="635659">
            <a:off x="8459946" y="2116760"/>
            <a:ext cx="362404" cy="362404"/>
          </a:xfrm>
          <a:prstGeom prst="rect">
            <a:avLst/>
          </a:prstGeom>
        </p:spPr>
      </p:pic>
    </p:spTree>
    <p:extLst>
      <p:ext uri="{BB962C8B-B14F-4D97-AF65-F5344CB8AC3E}">
        <p14:creationId xmlns:p14="http://schemas.microsoft.com/office/powerpoint/2010/main" val="758098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365E19-33E8-3D47-BBAD-8FF069B6BECA}"/>
              </a:ext>
            </a:extLst>
          </p:cNvPr>
          <p:cNvSpPr>
            <a:spLocks noGrp="1"/>
          </p:cNvSpPr>
          <p:nvPr>
            <p:ph type="title"/>
          </p:nvPr>
        </p:nvSpPr>
        <p:spPr/>
        <p:txBody>
          <a:bodyPr>
            <a:normAutofit/>
          </a:bodyPr>
          <a:lstStyle/>
          <a:p>
            <a:r>
              <a:rPr lang="da-DK">
                <a:cs typeface="Roboto" panose="02000000000000000000" pitchFamily="2" charset="0"/>
              </a:rPr>
              <a:t>Værd at vide</a:t>
            </a:r>
          </a:p>
        </p:txBody>
      </p:sp>
      <p:pic>
        <p:nvPicPr>
          <p:cNvPr id="6" name="Picture 5">
            <a:extLst>
              <a:ext uri="{FF2B5EF4-FFF2-40B4-BE49-F238E27FC236}">
                <a16:creationId xmlns:a16="http://schemas.microsoft.com/office/drawing/2014/main" id="{67B6D1E3-7A5E-1D14-8AED-6E0BC05B7170}"/>
              </a:ext>
            </a:extLst>
          </p:cNvPr>
          <p:cNvPicPr>
            <a:picLocks noChangeAspect="1"/>
          </p:cNvPicPr>
          <p:nvPr/>
        </p:nvPicPr>
        <p:blipFill>
          <a:blip r:embed="rId3"/>
          <a:stretch>
            <a:fillRect/>
          </a:stretch>
        </p:blipFill>
        <p:spPr>
          <a:xfrm>
            <a:off x="6507480" y="1599637"/>
            <a:ext cx="1773639" cy="2417137"/>
          </a:xfrm>
          <a:prstGeom prst="rect">
            <a:avLst/>
          </a:prstGeom>
        </p:spPr>
      </p:pic>
      <p:sp>
        <p:nvSpPr>
          <p:cNvPr id="13" name="Pladsholder til indhold 2">
            <a:extLst>
              <a:ext uri="{FF2B5EF4-FFF2-40B4-BE49-F238E27FC236}">
                <a16:creationId xmlns:a16="http://schemas.microsoft.com/office/drawing/2014/main" id="{E61EFA68-461B-67E0-26AB-04BAD11BBD80}"/>
              </a:ext>
            </a:extLst>
          </p:cNvPr>
          <p:cNvSpPr>
            <a:spLocks noGrp="1"/>
          </p:cNvSpPr>
          <p:nvPr>
            <p:ph idx="1"/>
          </p:nvPr>
        </p:nvSpPr>
        <p:spPr>
          <a:xfrm>
            <a:off x="628650" y="1420291"/>
            <a:ext cx="5332535" cy="3212432"/>
          </a:xfrm>
        </p:spPr>
        <p:txBody>
          <a:bodyPr>
            <a:noAutofit/>
          </a:bodyPr>
          <a:lstStyle/>
          <a:p>
            <a:pPr marL="0" indent="0">
              <a:buNone/>
            </a:pPr>
            <a:r>
              <a:rPr lang="da-DK" sz="1403">
                <a:latin typeface="Roboto Medium" panose="02000000000000000000" pitchFamily="2" charset="0"/>
                <a:ea typeface="Roboto Medium" panose="02000000000000000000" pitchFamily="2" charset="0"/>
                <a:cs typeface="Roboto Medium" panose="02000000000000000000" pitchFamily="2" charset="0"/>
              </a:rPr>
              <a:t>Søg først, og afvent tilsagn</a:t>
            </a:r>
          </a:p>
          <a:p>
            <a:pPr marL="189000" lvl="1">
              <a:buClr>
                <a:schemeClr val="tx1"/>
              </a:buClr>
              <a:buSzPct val="85000"/>
            </a:pPr>
            <a:r>
              <a:rPr lang="da-DK" sz="1125"/>
              <a:t>Søg om tilskud, og afvent tilsagn, INDEN du går i gang </a:t>
            </a:r>
            <a:br>
              <a:rPr lang="da-DK" sz="1125"/>
            </a:br>
            <a:r>
              <a:rPr lang="da-DK" sz="1125"/>
              <a:t>med projektet.</a:t>
            </a:r>
          </a:p>
          <a:p>
            <a:pPr marL="0" indent="0">
              <a:spcBef>
                <a:spcPts val="1200"/>
              </a:spcBef>
              <a:buNone/>
            </a:pPr>
            <a:r>
              <a:rPr lang="da-DK" sz="1403">
                <a:latin typeface="Roboto Medium" panose="02000000000000000000" pitchFamily="2" charset="0"/>
                <a:ea typeface="Roboto Medium" panose="02000000000000000000" pitchFamily="2" charset="0"/>
                <a:cs typeface="Roboto Medium" panose="02000000000000000000" pitchFamily="2" charset="0"/>
              </a:rPr>
              <a:t>Hvem skal udføre projektet?</a:t>
            </a:r>
          </a:p>
          <a:p>
            <a:pPr marL="189000" lvl="1">
              <a:buClr>
                <a:schemeClr val="tx1"/>
              </a:buClr>
              <a:buSzPct val="85000"/>
            </a:pPr>
            <a:r>
              <a:rPr lang="da-DK" sz="1125"/>
              <a:t>Du skal bruge en virksomhed med gyldigt CVR-nummer til at udføre arbejdet. </a:t>
            </a:r>
          </a:p>
          <a:p>
            <a:pPr marL="189000" lvl="1">
              <a:buClr>
                <a:schemeClr val="tx1"/>
              </a:buClr>
              <a:buSzPct val="85000"/>
            </a:pPr>
            <a:r>
              <a:rPr lang="da-DK" sz="1125"/>
              <a:t>Du må ikke selv udføre arbejdet på projektet.</a:t>
            </a:r>
          </a:p>
          <a:p>
            <a:pPr marL="0" indent="0">
              <a:spcBef>
                <a:spcPts val="1200"/>
              </a:spcBef>
              <a:buNone/>
            </a:pPr>
            <a:r>
              <a:rPr lang="da-DK" sz="1403">
                <a:latin typeface="Roboto Medium" panose="02000000000000000000" pitchFamily="2" charset="0"/>
                <a:ea typeface="Roboto Medium" panose="02000000000000000000" pitchFamily="2" charset="0"/>
                <a:cs typeface="Roboto Medium" panose="02000000000000000000" pitchFamily="2" charset="0"/>
              </a:rPr>
              <a:t>Hvor kan jeg søge?</a:t>
            </a:r>
          </a:p>
          <a:p>
            <a:pPr marL="189000" lvl="1">
              <a:buClr>
                <a:schemeClr val="tx1"/>
              </a:buClr>
              <a:buSzPct val="85000"/>
            </a:pPr>
            <a:r>
              <a:rPr lang="da-DK" sz="1125"/>
              <a:t>Søg på ansøgningsportalen, som du finder via Sparenergi.dk/Energirenoveringspuljen</a:t>
            </a:r>
          </a:p>
        </p:txBody>
      </p:sp>
    </p:spTree>
    <p:extLst>
      <p:ext uri="{BB962C8B-B14F-4D97-AF65-F5344CB8AC3E}">
        <p14:creationId xmlns:p14="http://schemas.microsoft.com/office/powerpoint/2010/main" val="1451538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FBEB0F20-6A63-AE25-55D2-20A747FDCAFA}"/>
              </a:ext>
            </a:extLst>
          </p:cNvPr>
          <p:cNvSpPr/>
          <p:nvPr/>
        </p:nvSpPr>
        <p:spPr>
          <a:xfrm>
            <a:off x="0" y="3880422"/>
            <a:ext cx="9144000" cy="126307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p>
        </p:txBody>
      </p:sp>
      <p:sp>
        <p:nvSpPr>
          <p:cNvPr id="2" name="Titel 1">
            <a:extLst>
              <a:ext uri="{FF2B5EF4-FFF2-40B4-BE49-F238E27FC236}">
                <a16:creationId xmlns:a16="http://schemas.microsoft.com/office/drawing/2014/main" id="{C8365E19-33E8-3D47-BBAD-8FF069B6BECA}"/>
              </a:ext>
            </a:extLst>
          </p:cNvPr>
          <p:cNvSpPr>
            <a:spLocks noGrp="1"/>
          </p:cNvSpPr>
          <p:nvPr>
            <p:ph type="title"/>
          </p:nvPr>
        </p:nvSpPr>
        <p:spPr/>
        <p:txBody>
          <a:bodyPr>
            <a:normAutofit/>
          </a:bodyPr>
          <a:lstStyle/>
          <a:p>
            <a:r>
              <a:rPr lang="da-DK"/>
              <a:t>Sådan er forløbet</a:t>
            </a:r>
          </a:p>
        </p:txBody>
      </p:sp>
      <p:pic>
        <p:nvPicPr>
          <p:cNvPr id="15" name="Graphic 14">
            <a:extLst>
              <a:ext uri="{FF2B5EF4-FFF2-40B4-BE49-F238E27FC236}">
                <a16:creationId xmlns:a16="http://schemas.microsoft.com/office/drawing/2014/main" id="{A4CE4519-B16B-15B2-DD1C-12A0780C3800}"/>
              </a:ext>
            </a:extLst>
          </p:cNvPr>
          <p:cNvPicPr>
            <a:picLocks noChangeAspect="1"/>
          </p:cNvPicPr>
          <p:nvPr/>
        </p:nvPicPr>
        <p:blipFill>
          <a:blip r:embed="rId3">
            <a:extLst>
              <a:ext uri="{96DAC541-7B7A-43D3-8B79-37D633B846F1}">
                <asvg:svgBlip xmlns:asvg="http://schemas.microsoft.com/office/drawing/2016/SVG/main" r:embed="rId4"/>
              </a:ext>
            </a:extLst>
          </a:blip>
          <a:srcRect l="-91371" t="15901" r="100000" b="-5553"/>
          <a:stretch>
            <a:fillRect/>
          </a:stretch>
        </p:blipFill>
        <p:spPr>
          <a:xfrm rot="190922">
            <a:off x="-8339992" y="3793395"/>
            <a:ext cx="7218211" cy="3206833"/>
          </a:xfrm>
          <a:custGeom>
            <a:avLst/>
            <a:gdLst>
              <a:gd name="connsiteX0" fmla="*/ 0 w 9624281"/>
              <a:gd name="connsiteY0" fmla="*/ 535054 h 4275777"/>
              <a:gd name="connsiteX1" fmla="*/ 9624281 w 9624281"/>
              <a:gd name="connsiteY1" fmla="*/ 0 h 4275777"/>
              <a:gd name="connsiteX2" fmla="*/ 9624281 w 9624281"/>
              <a:gd name="connsiteY2" fmla="*/ 3752285 h 4275777"/>
              <a:gd name="connsiteX3" fmla="*/ 207962 w 9624281"/>
              <a:gd name="connsiteY3" fmla="*/ 4275777 h 4275777"/>
              <a:gd name="connsiteX4" fmla="*/ 0 w 9624281"/>
              <a:gd name="connsiteY4" fmla="*/ 535054 h 4275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4281" h="4275777">
                <a:moveTo>
                  <a:pt x="0" y="535054"/>
                </a:moveTo>
                <a:lnTo>
                  <a:pt x="9624281" y="0"/>
                </a:lnTo>
                <a:lnTo>
                  <a:pt x="9624281" y="3752285"/>
                </a:lnTo>
                <a:lnTo>
                  <a:pt x="207962" y="4275777"/>
                </a:lnTo>
                <a:lnTo>
                  <a:pt x="0" y="535054"/>
                </a:lnTo>
                <a:close/>
              </a:path>
            </a:pathLst>
          </a:custGeom>
        </p:spPr>
      </p:pic>
      <p:pic>
        <p:nvPicPr>
          <p:cNvPr id="12" name="Graphic 11">
            <a:extLst>
              <a:ext uri="{FF2B5EF4-FFF2-40B4-BE49-F238E27FC236}">
                <a16:creationId xmlns:a16="http://schemas.microsoft.com/office/drawing/2014/main" id="{BFAA5F7A-69DD-3863-EF28-8FE3A635A60C}"/>
              </a:ext>
            </a:extLst>
          </p:cNvPr>
          <p:cNvPicPr>
            <a:picLocks noChangeAspect="1"/>
          </p:cNvPicPr>
          <p:nvPr/>
        </p:nvPicPr>
        <p:blipFill>
          <a:blip r:embed="rId3">
            <a:extLst>
              <a:ext uri="{96DAC541-7B7A-43D3-8B79-37D633B846F1}">
                <asvg:svgBlip xmlns:asvg="http://schemas.microsoft.com/office/drawing/2016/SVG/main" r:embed="rId4"/>
              </a:ext>
            </a:extLst>
          </a:blip>
          <a:srcRect t="93607" r="91939"/>
          <a:stretch>
            <a:fillRect/>
          </a:stretch>
        </p:blipFill>
        <p:spPr>
          <a:xfrm rot="190922">
            <a:off x="-1199467" y="6788933"/>
            <a:ext cx="636812" cy="228684"/>
          </a:xfrm>
          <a:custGeom>
            <a:avLst/>
            <a:gdLst>
              <a:gd name="connsiteX0" fmla="*/ 0 w 849083"/>
              <a:gd name="connsiteY0" fmla="*/ 46261 h 304912"/>
              <a:gd name="connsiteX1" fmla="*/ 832132 w 849083"/>
              <a:gd name="connsiteY1" fmla="*/ 0 h 304912"/>
              <a:gd name="connsiteX2" fmla="*/ 849083 w 849083"/>
              <a:gd name="connsiteY2" fmla="*/ 304912 h 304912"/>
              <a:gd name="connsiteX3" fmla="*/ 0 w 849083"/>
              <a:gd name="connsiteY3" fmla="*/ 304912 h 304912"/>
              <a:gd name="connsiteX4" fmla="*/ 0 w 849083"/>
              <a:gd name="connsiteY4" fmla="*/ 46261 h 304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083" h="304912">
                <a:moveTo>
                  <a:pt x="0" y="46261"/>
                </a:moveTo>
                <a:lnTo>
                  <a:pt x="832132" y="0"/>
                </a:lnTo>
                <a:lnTo>
                  <a:pt x="849083" y="304912"/>
                </a:lnTo>
                <a:lnTo>
                  <a:pt x="0" y="304912"/>
                </a:lnTo>
                <a:lnTo>
                  <a:pt x="0" y="46261"/>
                </a:lnTo>
                <a:close/>
              </a:path>
            </a:pathLst>
          </a:custGeom>
        </p:spPr>
      </p:pic>
      <p:pic>
        <p:nvPicPr>
          <p:cNvPr id="11" name="Graphic 10">
            <a:extLst>
              <a:ext uri="{FF2B5EF4-FFF2-40B4-BE49-F238E27FC236}">
                <a16:creationId xmlns:a16="http://schemas.microsoft.com/office/drawing/2014/main" id="{FACAA591-18BF-339F-C98E-0A2B76DFAEE6}"/>
              </a:ext>
            </a:extLst>
          </p:cNvPr>
          <p:cNvPicPr>
            <a:picLocks noChangeAspect="1"/>
          </p:cNvPicPr>
          <p:nvPr/>
        </p:nvPicPr>
        <p:blipFill>
          <a:blip r:embed="rId3">
            <a:extLst>
              <a:ext uri="{96DAC541-7B7A-43D3-8B79-37D633B846F1}">
                <asvg:svgBlip xmlns:asvg="http://schemas.microsoft.com/office/drawing/2016/SVG/main" r:embed="rId4"/>
              </a:ext>
            </a:extLst>
          </a:blip>
          <a:srcRect l="8061" t="100000" r="46424" b="-5571"/>
          <a:stretch>
            <a:fillRect/>
          </a:stretch>
        </p:blipFill>
        <p:spPr>
          <a:xfrm rot="190922">
            <a:off x="-577796" y="7134755"/>
            <a:ext cx="3595626" cy="199280"/>
          </a:xfrm>
          <a:custGeom>
            <a:avLst/>
            <a:gdLst>
              <a:gd name="connsiteX0" fmla="*/ 0 w 4794168"/>
              <a:gd name="connsiteY0" fmla="*/ 0 h 265706"/>
              <a:gd name="connsiteX1" fmla="*/ 4794168 w 4794168"/>
              <a:gd name="connsiteY1" fmla="*/ 0 h 265706"/>
              <a:gd name="connsiteX2" fmla="*/ 14772 w 4794168"/>
              <a:gd name="connsiteY2" fmla="*/ 265706 h 265706"/>
              <a:gd name="connsiteX3" fmla="*/ 0 w 4794168"/>
              <a:gd name="connsiteY3" fmla="*/ 0 h 265706"/>
            </a:gdLst>
            <a:ahLst/>
            <a:cxnLst>
              <a:cxn ang="0">
                <a:pos x="connsiteX0" y="connsiteY0"/>
              </a:cxn>
              <a:cxn ang="0">
                <a:pos x="connsiteX1" y="connsiteY1"/>
              </a:cxn>
              <a:cxn ang="0">
                <a:pos x="connsiteX2" y="connsiteY2"/>
              </a:cxn>
              <a:cxn ang="0">
                <a:pos x="connsiteX3" y="connsiteY3"/>
              </a:cxn>
            </a:cxnLst>
            <a:rect l="l" t="t" r="r" b="b"/>
            <a:pathLst>
              <a:path w="4794168" h="265706">
                <a:moveTo>
                  <a:pt x="0" y="0"/>
                </a:moveTo>
                <a:lnTo>
                  <a:pt x="4794168" y="0"/>
                </a:lnTo>
                <a:lnTo>
                  <a:pt x="14772" y="265706"/>
                </a:lnTo>
                <a:lnTo>
                  <a:pt x="0" y="0"/>
                </a:lnTo>
                <a:close/>
              </a:path>
            </a:pathLst>
          </a:custGeom>
        </p:spPr>
      </p:pic>
      <p:pic>
        <p:nvPicPr>
          <p:cNvPr id="10" name="Graphic 9">
            <a:extLst>
              <a:ext uri="{FF2B5EF4-FFF2-40B4-BE49-F238E27FC236}">
                <a16:creationId xmlns:a16="http://schemas.microsoft.com/office/drawing/2014/main" id="{5BA458B8-F23F-8142-E865-1ADB8C5A443C}"/>
              </a:ext>
            </a:extLst>
          </p:cNvPr>
          <p:cNvPicPr>
            <a:picLocks noChangeAspect="1"/>
          </p:cNvPicPr>
          <p:nvPr/>
        </p:nvPicPr>
        <p:blipFill>
          <a:blip r:embed="rId3">
            <a:extLst>
              <a:ext uri="{96DAC541-7B7A-43D3-8B79-37D633B846F1}">
                <asvg:svgBlip xmlns:asvg="http://schemas.microsoft.com/office/drawing/2016/SVG/main" r:embed="rId4"/>
              </a:ext>
            </a:extLst>
          </a:blip>
          <a:srcRect l="53576" t="94300"/>
          <a:stretch>
            <a:fillRect/>
          </a:stretch>
        </p:blipFill>
        <p:spPr>
          <a:xfrm rot="190922">
            <a:off x="3023421" y="7132757"/>
            <a:ext cx="3667457" cy="203889"/>
          </a:xfrm>
          <a:custGeom>
            <a:avLst/>
            <a:gdLst>
              <a:gd name="connsiteX0" fmla="*/ 0 w 4889942"/>
              <a:gd name="connsiteY0" fmla="*/ 271852 h 271852"/>
              <a:gd name="connsiteX1" fmla="*/ 4889942 w 4889942"/>
              <a:gd name="connsiteY1" fmla="*/ 0 h 271852"/>
              <a:gd name="connsiteX2" fmla="*/ 4889942 w 4889942"/>
              <a:gd name="connsiteY2" fmla="*/ 271852 h 271852"/>
              <a:gd name="connsiteX3" fmla="*/ 0 w 4889942"/>
              <a:gd name="connsiteY3" fmla="*/ 271852 h 271852"/>
            </a:gdLst>
            <a:ahLst/>
            <a:cxnLst>
              <a:cxn ang="0">
                <a:pos x="connsiteX0" y="connsiteY0"/>
              </a:cxn>
              <a:cxn ang="0">
                <a:pos x="connsiteX1" y="connsiteY1"/>
              </a:cxn>
              <a:cxn ang="0">
                <a:pos x="connsiteX2" y="connsiteY2"/>
              </a:cxn>
              <a:cxn ang="0">
                <a:pos x="connsiteX3" y="connsiteY3"/>
              </a:cxn>
            </a:cxnLst>
            <a:rect l="l" t="t" r="r" b="b"/>
            <a:pathLst>
              <a:path w="4889942" h="271852">
                <a:moveTo>
                  <a:pt x="0" y="271852"/>
                </a:moveTo>
                <a:lnTo>
                  <a:pt x="4889942" y="0"/>
                </a:lnTo>
                <a:lnTo>
                  <a:pt x="4889942" y="271852"/>
                </a:lnTo>
                <a:lnTo>
                  <a:pt x="0" y="271852"/>
                </a:lnTo>
                <a:close/>
              </a:path>
            </a:pathLst>
          </a:custGeom>
        </p:spPr>
      </p:pic>
      <p:sp>
        <p:nvSpPr>
          <p:cNvPr id="5" name="Tekstfelt 2">
            <a:extLst>
              <a:ext uri="{FF2B5EF4-FFF2-40B4-BE49-F238E27FC236}">
                <a16:creationId xmlns:a16="http://schemas.microsoft.com/office/drawing/2014/main" id="{8065C368-44F2-2AE0-1008-F5EB38DAD49E}"/>
              </a:ext>
            </a:extLst>
          </p:cNvPr>
          <p:cNvSpPr txBox="1"/>
          <p:nvPr/>
        </p:nvSpPr>
        <p:spPr>
          <a:xfrm>
            <a:off x="1786314" y="4141597"/>
            <a:ext cx="5886451" cy="689420"/>
          </a:xfrm>
          <a:prstGeom prst="rect">
            <a:avLst/>
          </a:prstGeom>
          <a:noFill/>
        </p:spPr>
        <p:txBody>
          <a:bodyPr wrap="square" lIns="91440" tIns="45720" rIns="91440" bIns="45720" rtlCol="0" anchor="t">
            <a:spAutoFit/>
          </a:bodyPr>
          <a:lstStyle/>
          <a:p>
            <a:pPr defTabSz="685783">
              <a:lnSpc>
                <a:spcPct val="110000"/>
              </a:lnSpc>
            </a:pPr>
            <a:r>
              <a:rPr lang="da-DK" sz="1200">
                <a:solidFill>
                  <a:schemeClr val="bg2"/>
                </a:solidFill>
                <a:latin typeface="Roboto Light" panose="02000000000000000000" pitchFamily="2" charset="0"/>
                <a:ea typeface="Roboto Light" panose="02000000000000000000" pitchFamily="2" charset="0"/>
                <a:cs typeface="Roboto Light" panose="02000000000000000000" pitchFamily="2" charset="0"/>
              </a:rPr>
              <a:t>Hvis du vil søge om tilskud fra Energirenoveringspuljen, skal du igennem ovenstående forløb. Puljen uddeles efter først-til-mølle-princippet, og pengene udbetales først, når projektet er gennemført. Du har to år til at udføre projektet efter tilsagn om tilskud.</a:t>
            </a:r>
          </a:p>
        </p:txBody>
      </p:sp>
      <p:sp>
        <p:nvSpPr>
          <p:cNvPr id="24" name="Freeform 23">
            <a:extLst>
              <a:ext uri="{FF2B5EF4-FFF2-40B4-BE49-F238E27FC236}">
                <a16:creationId xmlns:a16="http://schemas.microsoft.com/office/drawing/2014/main" id="{565B5A74-14E9-B51B-5BBC-2A11D34FCA29}"/>
              </a:ext>
            </a:extLst>
          </p:cNvPr>
          <p:cNvSpPr/>
          <p:nvPr/>
        </p:nvSpPr>
        <p:spPr>
          <a:xfrm>
            <a:off x="-1041496" y="6534151"/>
            <a:ext cx="7297546" cy="668686"/>
          </a:xfrm>
          <a:custGeom>
            <a:avLst/>
            <a:gdLst>
              <a:gd name="connsiteX0" fmla="*/ 0 w 9730061"/>
              <a:gd name="connsiteY0" fmla="*/ 0 h 891581"/>
              <a:gd name="connsiteX1" fmla="*/ 9730061 w 9730061"/>
              <a:gd name="connsiteY1" fmla="*/ 0 h 891581"/>
              <a:gd name="connsiteX2" fmla="*/ 9639231 w 9730061"/>
              <a:gd name="connsiteY2" fmla="*/ 41911 h 891581"/>
              <a:gd name="connsiteX3" fmla="*/ 7837638 w 9730061"/>
              <a:gd name="connsiteY3" fmla="*/ 566180 h 891581"/>
              <a:gd name="connsiteX4" fmla="*/ 3049729 w 9730061"/>
              <a:gd name="connsiteY4" fmla="*/ 804370 h 891581"/>
              <a:gd name="connsiteX5" fmla="*/ 1443270 w 9730061"/>
              <a:gd name="connsiteY5" fmla="*/ 611182 h 891581"/>
              <a:gd name="connsiteX6" fmla="*/ 127840 w 9730061"/>
              <a:gd name="connsiteY6" fmla="*/ 117658 h 891581"/>
              <a:gd name="connsiteX7" fmla="*/ 43583 w 9730061"/>
              <a:gd name="connsiteY7" fmla="*/ 45579 h 891581"/>
              <a:gd name="connsiteX8" fmla="*/ 0 w 9730061"/>
              <a:gd name="connsiteY8" fmla="*/ 0 h 89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0061" h="891581">
                <a:moveTo>
                  <a:pt x="0" y="0"/>
                </a:moveTo>
                <a:lnTo>
                  <a:pt x="9730061" y="0"/>
                </a:lnTo>
                <a:lnTo>
                  <a:pt x="9639231" y="41911"/>
                </a:lnTo>
                <a:cubicBezTo>
                  <a:pt x="9093882" y="280599"/>
                  <a:pt x="8575427" y="408428"/>
                  <a:pt x="7837638" y="566180"/>
                </a:cubicBezTo>
                <a:cubicBezTo>
                  <a:pt x="6082561" y="941518"/>
                  <a:pt x="4925843" y="949118"/>
                  <a:pt x="3049729" y="804370"/>
                </a:cubicBezTo>
                <a:cubicBezTo>
                  <a:pt x="2416962" y="755196"/>
                  <a:pt x="1967343" y="713764"/>
                  <a:pt x="1443270" y="611182"/>
                </a:cubicBezTo>
                <a:cubicBezTo>
                  <a:pt x="947909" y="514176"/>
                  <a:pt x="450359" y="369539"/>
                  <a:pt x="127840" y="117658"/>
                </a:cubicBezTo>
                <a:cubicBezTo>
                  <a:pt x="96986" y="93504"/>
                  <a:pt x="68948" y="69480"/>
                  <a:pt x="43583" y="45579"/>
                </a:cubicBez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DK" sz="975"/>
          </a:p>
        </p:txBody>
      </p:sp>
      <p:pic>
        <p:nvPicPr>
          <p:cNvPr id="38" name="Picture 37">
            <a:extLst>
              <a:ext uri="{FF2B5EF4-FFF2-40B4-BE49-F238E27FC236}">
                <a16:creationId xmlns:a16="http://schemas.microsoft.com/office/drawing/2014/main" id="{4ADCCCCE-B204-F4B1-401A-13B79C619EDE}"/>
              </a:ext>
            </a:extLst>
          </p:cNvPr>
          <p:cNvPicPr>
            <a:picLocks noChangeAspect="1"/>
          </p:cNvPicPr>
          <p:nvPr/>
        </p:nvPicPr>
        <p:blipFill>
          <a:blip r:embed="rId5"/>
          <a:stretch>
            <a:fillRect/>
          </a:stretch>
        </p:blipFill>
        <p:spPr>
          <a:xfrm>
            <a:off x="488940" y="4038094"/>
            <a:ext cx="1215185" cy="938754"/>
          </a:xfrm>
          <a:prstGeom prst="rect">
            <a:avLst/>
          </a:prstGeom>
        </p:spPr>
      </p:pic>
      <p:sp>
        <p:nvSpPr>
          <p:cNvPr id="55" name="Oval 54">
            <a:extLst>
              <a:ext uri="{FF2B5EF4-FFF2-40B4-BE49-F238E27FC236}">
                <a16:creationId xmlns:a16="http://schemas.microsoft.com/office/drawing/2014/main" id="{87A3496A-5910-C010-4A78-FAD444524FF6}"/>
              </a:ext>
            </a:extLst>
          </p:cNvPr>
          <p:cNvSpPr/>
          <p:nvPr/>
        </p:nvSpPr>
        <p:spPr>
          <a:xfrm>
            <a:off x="5788900" y="1197686"/>
            <a:ext cx="1430144" cy="1430144"/>
          </a:xfrm>
          <a:prstGeom prst="ellipse">
            <a:avLst/>
          </a:prstGeom>
          <a:noFill/>
          <a:ln w="19050">
            <a:solidFill>
              <a:srgbClr val="DCD8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p>
        </p:txBody>
      </p:sp>
      <p:sp>
        <p:nvSpPr>
          <p:cNvPr id="56" name="Oval 55">
            <a:extLst>
              <a:ext uri="{FF2B5EF4-FFF2-40B4-BE49-F238E27FC236}">
                <a16:creationId xmlns:a16="http://schemas.microsoft.com/office/drawing/2014/main" id="{5157CD6A-F89D-6850-14E8-F4CEE0E73E44}"/>
              </a:ext>
            </a:extLst>
          </p:cNvPr>
          <p:cNvSpPr/>
          <p:nvPr/>
        </p:nvSpPr>
        <p:spPr>
          <a:xfrm>
            <a:off x="4517660" y="2059118"/>
            <a:ext cx="1430144" cy="1430144"/>
          </a:xfrm>
          <a:prstGeom prst="ellipse">
            <a:avLst/>
          </a:prstGeom>
          <a:noFill/>
          <a:ln w="19050">
            <a:solidFill>
              <a:srgbClr val="DCD8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p>
        </p:txBody>
      </p:sp>
      <p:sp>
        <p:nvSpPr>
          <p:cNvPr id="57" name="Oval 56">
            <a:extLst>
              <a:ext uri="{FF2B5EF4-FFF2-40B4-BE49-F238E27FC236}">
                <a16:creationId xmlns:a16="http://schemas.microsoft.com/office/drawing/2014/main" id="{D00B78A7-9EC5-D3AB-C279-F3F2BCC2B37B}"/>
              </a:ext>
            </a:extLst>
          </p:cNvPr>
          <p:cNvSpPr/>
          <p:nvPr/>
        </p:nvSpPr>
        <p:spPr>
          <a:xfrm>
            <a:off x="1974123" y="2059118"/>
            <a:ext cx="1430144" cy="1430144"/>
          </a:xfrm>
          <a:prstGeom prst="ellipse">
            <a:avLst/>
          </a:prstGeom>
          <a:noFill/>
          <a:ln w="19050">
            <a:solidFill>
              <a:srgbClr val="DCD8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p>
        </p:txBody>
      </p:sp>
      <p:sp>
        <p:nvSpPr>
          <p:cNvPr id="60" name="Oval 59">
            <a:extLst>
              <a:ext uri="{FF2B5EF4-FFF2-40B4-BE49-F238E27FC236}">
                <a16:creationId xmlns:a16="http://schemas.microsoft.com/office/drawing/2014/main" id="{AE3D9F2C-1599-54B9-5AEF-27A466C68286}"/>
              </a:ext>
            </a:extLst>
          </p:cNvPr>
          <p:cNvSpPr/>
          <p:nvPr/>
        </p:nvSpPr>
        <p:spPr>
          <a:xfrm>
            <a:off x="703202" y="1197686"/>
            <a:ext cx="1430144" cy="1430144"/>
          </a:xfrm>
          <a:prstGeom prst="ellipse">
            <a:avLst/>
          </a:prstGeom>
          <a:noFill/>
          <a:ln w="19050">
            <a:solidFill>
              <a:srgbClr val="DCD8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p>
        </p:txBody>
      </p:sp>
      <p:pic>
        <p:nvPicPr>
          <p:cNvPr id="67" name="Graphic 66">
            <a:extLst>
              <a:ext uri="{FF2B5EF4-FFF2-40B4-BE49-F238E27FC236}">
                <a16:creationId xmlns:a16="http://schemas.microsoft.com/office/drawing/2014/main" id="{8F7C41C7-189E-05F3-9100-588BC493CE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6841" y="1403013"/>
            <a:ext cx="567284" cy="632740"/>
          </a:xfrm>
          <a:prstGeom prst="rect">
            <a:avLst/>
          </a:prstGeom>
        </p:spPr>
      </p:pic>
      <p:pic>
        <p:nvPicPr>
          <p:cNvPr id="74" name="Graphic 73">
            <a:extLst>
              <a:ext uri="{FF2B5EF4-FFF2-40B4-BE49-F238E27FC236}">
                <a16:creationId xmlns:a16="http://schemas.microsoft.com/office/drawing/2014/main" id="{ACFBD0D1-79D1-F03C-2847-ED0D8C2223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47984" y="2378362"/>
            <a:ext cx="680321" cy="453548"/>
          </a:xfrm>
          <a:prstGeom prst="rect">
            <a:avLst/>
          </a:prstGeom>
        </p:spPr>
      </p:pic>
      <p:grpSp>
        <p:nvGrpSpPr>
          <p:cNvPr id="76" name="Group 75">
            <a:extLst>
              <a:ext uri="{FF2B5EF4-FFF2-40B4-BE49-F238E27FC236}">
                <a16:creationId xmlns:a16="http://schemas.microsoft.com/office/drawing/2014/main" id="{635CB36E-26FF-BC9A-D5F5-8A7F276BA7FF}"/>
              </a:ext>
            </a:extLst>
          </p:cNvPr>
          <p:cNvGrpSpPr/>
          <p:nvPr/>
        </p:nvGrpSpPr>
        <p:grpSpPr>
          <a:xfrm rot="1797411">
            <a:off x="1791354" y="2255391"/>
            <a:ext cx="499882" cy="235379"/>
            <a:chOff x="826624" y="4347508"/>
            <a:chExt cx="666509" cy="313838"/>
          </a:xfrm>
        </p:grpSpPr>
        <p:sp>
          <p:nvSpPr>
            <p:cNvPr id="80" name="Rectangle 79">
              <a:extLst>
                <a:ext uri="{FF2B5EF4-FFF2-40B4-BE49-F238E27FC236}">
                  <a16:creationId xmlns:a16="http://schemas.microsoft.com/office/drawing/2014/main" id="{044E5802-FE29-1DA2-C7A6-96F6EAEEF81E}"/>
                </a:ext>
              </a:extLst>
            </p:cNvPr>
            <p:cNvSpPr/>
            <p:nvPr/>
          </p:nvSpPr>
          <p:spPr>
            <a:xfrm>
              <a:off x="826624" y="4347508"/>
              <a:ext cx="666509" cy="3138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p>
          </p:txBody>
        </p:sp>
        <p:pic>
          <p:nvPicPr>
            <p:cNvPr id="81" name="Graphic 80">
              <a:extLst>
                <a:ext uri="{FF2B5EF4-FFF2-40B4-BE49-F238E27FC236}">
                  <a16:creationId xmlns:a16="http://schemas.microsoft.com/office/drawing/2014/main" id="{DEB27E99-2EBF-F7F4-44D5-530C6B500DB9}"/>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47302"/>
            <a:stretch/>
          </p:blipFill>
          <p:spPr>
            <a:xfrm>
              <a:off x="956748" y="4392585"/>
              <a:ext cx="434828" cy="222460"/>
            </a:xfrm>
            <a:prstGeom prst="rect">
              <a:avLst/>
            </a:prstGeom>
          </p:spPr>
        </p:pic>
      </p:grpSp>
      <p:sp>
        <p:nvSpPr>
          <p:cNvPr id="82" name="Oval 81">
            <a:extLst>
              <a:ext uri="{FF2B5EF4-FFF2-40B4-BE49-F238E27FC236}">
                <a16:creationId xmlns:a16="http://schemas.microsoft.com/office/drawing/2014/main" id="{580E53BA-B97B-41CF-2624-348335371E85}"/>
              </a:ext>
            </a:extLst>
          </p:cNvPr>
          <p:cNvSpPr/>
          <p:nvPr/>
        </p:nvSpPr>
        <p:spPr>
          <a:xfrm>
            <a:off x="3254044" y="1197686"/>
            <a:ext cx="1430144" cy="1430144"/>
          </a:xfrm>
          <a:prstGeom prst="ellipse">
            <a:avLst/>
          </a:prstGeom>
          <a:noFill/>
          <a:ln w="19050">
            <a:solidFill>
              <a:srgbClr val="DCD8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p>
        </p:txBody>
      </p:sp>
      <p:sp>
        <p:nvSpPr>
          <p:cNvPr id="83" name="Rectangle 82">
            <a:extLst>
              <a:ext uri="{FF2B5EF4-FFF2-40B4-BE49-F238E27FC236}">
                <a16:creationId xmlns:a16="http://schemas.microsoft.com/office/drawing/2014/main" id="{6FC8BAF8-D935-0B3B-D8E6-15F2392B5629}"/>
              </a:ext>
            </a:extLst>
          </p:cNvPr>
          <p:cNvSpPr/>
          <p:nvPr/>
        </p:nvSpPr>
        <p:spPr>
          <a:xfrm>
            <a:off x="2500132" y="2707690"/>
            <a:ext cx="371004" cy="21845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p>
        </p:txBody>
      </p:sp>
      <p:grpSp>
        <p:nvGrpSpPr>
          <p:cNvPr id="84" name="Group 83">
            <a:extLst>
              <a:ext uri="{FF2B5EF4-FFF2-40B4-BE49-F238E27FC236}">
                <a16:creationId xmlns:a16="http://schemas.microsoft.com/office/drawing/2014/main" id="{6C315A50-792E-785B-6FC2-E815EC96E077}"/>
              </a:ext>
            </a:extLst>
          </p:cNvPr>
          <p:cNvGrpSpPr/>
          <p:nvPr/>
        </p:nvGrpSpPr>
        <p:grpSpPr>
          <a:xfrm rot="19800000">
            <a:off x="3041419" y="2255390"/>
            <a:ext cx="499882" cy="235379"/>
            <a:chOff x="826624" y="4347508"/>
            <a:chExt cx="666509" cy="313838"/>
          </a:xfrm>
        </p:grpSpPr>
        <p:sp>
          <p:nvSpPr>
            <p:cNvPr id="85" name="Rectangle 84">
              <a:extLst>
                <a:ext uri="{FF2B5EF4-FFF2-40B4-BE49-F238E27FC236}">
                  <a16:creationId xmlns:a16="http://schemas.microsoft.com/office/drawing/2014/main" id="{4A5D7033-4703-6F30-82D4-2035C48A1223}"/>
                </a:ext>
              </a:extLst>
            </p:cNvPr>
            <p:cNvSpPr/>
            <p:nvPr/>
          </p:nvSpPr>
          <p:spPr>
            <a:xfrm>
              <a:off x="826624" y="4347508"/>
              <a:ext cx="666509" cy="3138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p>
          </p:txBody>
        </p:sp>
        <p:pic>
          <p:nvPicPr>
            <p:cNvPr id="86" name="Graphic 85">
              <a:extLst>
                <a:ext uri="{FF2B5EF4-FFF2-40B4-BE49-F238E27FC236}">
                  <a16:creationId xmlns:a16="http://schemas.microsoft.com/office/drawing/2014/main" id="{3AE1B79C-4E1E-FBB1-E25A-610C94918D8C}"/>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47302"/>
            <a:stretch/>
          </p:blipFill>
          <p:spPr>
            <a:xfrm>
              <a:off x="956748" y="4392585"/>
              <a:ext cx="434828" cy="222460"/>
            </a:xfrm>
            <a:prstGeom prst="rect">
              <a:avLst/>
            </a:prstGeom>
          </p:spPr>
        </p:pic>
      </p:grpSp>
      <p:grpSp>
        <p:nvGrpSpPr>
          <p:cNvPr id="87" name="Group 86">
            <a:extLst>
              <a:ext uri="{FF2B5EF4-FFF2-40B4-BE49-F238E27FC236}">
                <a16:creationId xmlns:a16="http://schemas.microsoft.com/office/drawing/2014/main" id="{1E6D0F4D-0971-10B9-5CB1-22A4385BAC55}"/>
              </a:ext>
            </a:extLst>
          </p:cNvPr>
          <p:cNvGrpSpPr/>
          <p:nvPr/>
        </p:nvGrpSpPr>
        <p:grpSpPr>
          <a:xfrm rot="1797411">
            <a:off x="4360934" y="2255391"/>
            <a:ext cx="499882" cy="235379"/>
            <a:chOff x="826624" y="4347508"/>
            <a:chExt cx="666509" cy="313838"/>
          </a:xfrm>
        </p:grpSpPr>
        <p:sp>
          <p:nvSpPr>
            <p:cNvPr id="88" name="Rectangle 87">
              <a:extLst>
                <a:ext uri="{FF2B5EF4-FFF2-40B4-BE49-F238E27FC236}">
                  <a16:creationId xmlns:a16="http://schemas.microsoft.com/office/drawing/2014/main" id="{9C30A99B-A7AE-FD0B-C852-F3F07651C57D}"/>
                </a:ext>
              </a:extLst>
            </p:cNvPr>
            <p:cNvSpPr/>
            <p:nvPr/>
          </p:nvSpPr>
          <p:spPr>
            <a:xfrm>
              <a:off x="826624" y="4347508"/>
              <a:ext cx="666509" cy="3138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p>
          </p:txBody>
        </p:sp>
        <p:pic>
          <p:nvPicPr>
            <p:cNvPr id="89" name="Graphic 88">
              <a:extLst>
                <a:ext uri="{FF2B5EF4-FFF2-40B4-BE49-F238E27FC236}">
                  <a16:creationId xmlns:a16="http://schemas.microsoft.com/office/drawing/2014/main" id="{BA9DBCBB-CA9F-B1A6-3BEF-BAFF1ADE9A45}"/>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47302"/>
            <a:stretch/>
          </p:blipFill>
          <p:spPr>
            <a:xfrm>
              <a:off x="956748" y="4392585"/>
              <a:ext cx="434828" cy="222460"/>
            </a:xfrm>
            <a:prstGeom prst="rect">
              <a:avLst/>
            </a:prstGeom>
          </p:spPr>
        </p:pic>
      </p:grpSp>
      <p:grpSp>
        <p:nvGrpSpPr>
          <p:cNvPr id="90" name="Group 89">
            <a:extLst>
              <a:ext uri="{FF2B5EF4-FFF2-40B4-BE49-F238E27FC236}">
                <a16:creationId xmlns:a16="http://schemas.microsoft.com/office/drawing/2014/main" id="{CF71F599-79DE-9C4A-7F6B-CA42812B917B}"/>
              </a:ext>
            </a:extLst>
          </p:cNvPr>
          <p:cNvGrpSpPr/>
          <p:nvPr/>
        </p:nvGrpSpPr>
        <p:grpSpPr>
          <a:xfrm rot="19800000">
            <a:off x="5628362" y="2255390"/>
            <a:ext cx="499882" cy="235379"/>
            <a:chOff x="826624" y="4347508"/>
            <a:chExt cx="666509" cy="313838"/>
          </a:xfrm>
        </p:grpSpPr>
        <p:sp>
          <p:nvSpPr>
            <p:cNvPr id="91" name="Rectangle 90">
              <a:extLst>
                <a:ext uri="{FF2B5EF4-FFF2-40B4-BE49-F238E27FC236}">
                  <a16:creationId xmlns:a16="http://schemas.microsoft.com/office/drawing/2014/main" id="{BBF96525-22AA-1AB7-59FE-57496F6BB4A0}"/>
                </a:ext>
              </a:extLst>
            </p:cNvPr>
            <p:cNvSpPr/>
            <p:nvPr/>
          </p:nvSpPr>
          <p:spPr>
            <a:xfrm>
              <a:off x="826624" y="4347508"/>
              <a:ext cx="666509" cy="3138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p>
          </p:txBody>
        </p:sp>
        <p:pic>
          <p:nvPicPr>
            <p:cNvPr id="92" name="Graphic 91">
              <a:extLst>
                <a:ext uri="{FF2B5EF4-FFF2-40B4-BE49-F238E27FC236}">
                  <a16:creationId xmlns:a16="http://schemas.microsoft.com/office/drawing/2014/main" id="{6239C601-2777-EC69-42C6-9A44AFDD500B}"/>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47302"/>
            <a:stretch/>
          </p:blipFill>
          <p:spPr>
            <a:xfrm>
              <a:off x="956748" y="4392585"/>
              <a:ext cx="434828" cy="222460"/>
            </a:xfrm>
            <a:prstGeom prst="rect">
              <a:avLst/>
            </a:prstGeom>
          </p:spPr>
        </p:pic>
      </p:grpSp>
      <p:grpSp>
        <p:nvGrpSpPr>
          <p:cNvPr id="93" name="Group 92">
            <a:extLst>
              <a:ext uri="{FF2B5EF4-FFF2-40B4-BE49-F238E27FC236}">
                <a16:creationId xmlns:a16="http://schemas.microsoft.com/office/drawing/2014/main" id="{9EEA30B3-BF2E-8241-CF0E-2C1B7E34BD7B}"/>
              </a:ext>
            </a:extLst>
          </p:cNvPr>
          <p:cNvGrpSpPr/>
          <p:nvPr/>
        </p:nvGrpSpPr>
        <p:grpSpPr>
          <a:xfrm>
            <a:off x="4974411" y="2292789"/>
            <a:ext cx="550600" cy="614131"/>
            <a:chOff x="6515885" y="3370129"/>
            <a:chExt cx="936015" cy="1044017"/>
          </a:xfrm>
        </p:grpSpPr>
        <p:pic>
          <p:nvPicPr>
            <p:cNvPr id="94" name="Graphic 93">
              <a:extLst>
                <a:ext uri="{FF2B5EF4-FFF2-40B4-BE49-F238E27FC236}">
                  <a16:creationId xmlns:a16="http://schemas.microsoft.com/office/drawing/2014/main" id="{14D0688F-C01A-E1E4-594B-AD0A6C1A6F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5885" y="3370129"/>
              <a:ext cx="936015" cy="1044017"/>
            </a:xfrm>
            <a:prstGeom prst="rect">
              <a:avLst/>
            </a:prstGeom>
          </p:spPr>
        </p:pic>
        <p:pic>
          <p:nvPicPr>
            <p:cNvPr id="95" name="Graphic 94">
              <a:extLst>
                <a:ext uri="{FF2B5EF4-FFF2-40B4-BE49-F238E27FC236}">
                  <a16:creationId xmlns:a16="http://schemas.microsoft.com/office/drawing/2014/main" id="{3FD6B77A-7166-4073-1166-54DF45FEC0A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99179" y="3785609"/>
              <a:ext cx="266700" cy="266700"/>
            </a:xfrm>
            <a:prstGeom prst="rect">
              <a:avLst/>
            </a:prstGeom>
          </p:spPr>
        </p:pic>
      </p:grpSp>
      <p:pic>
        <p:nvPicPr>
          <p:cNvPr id="96" name="Graphic 95">
            <a:extLst>
              <a:ext uri="{FF2B5EF4-FFF2-40B4-BE49-F238E27FC236}">
                <a16:creationId xmlns:a16="http://schemas.microsoft.com/office/drawing/2014/main" id="{7DE5CB12-B9BA-251A-A360-36B29674205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75438" y="1463826"/>
            <a:ext cx="657068" cy="563201"/>
          </a:xfrm>
          <a:prstGeom prst="rect">
            <a:avLst/>
          </a:prstGeom>
        </p:spPr>
      </p:pic>
      <p:sp>
        <p:nvSpPr>
          <p:cNvPr id="97" name="Oval 96">
            <a:extLst>
              <a:ext uri="{FF2B5EF4-FFF2-40B4-BE49-F238E27FC236}">
                <a16:creationId xmlns:a16="http://schemas.microsoft.com/office/drawing/2014/main" id="{5182693C-D430-1DF2-1C43-118DED76D893}"/>
              </a:ext>
            </a:extLst>
          </p:cNvPr>
          <p:cNvSpPr/>
          <p:nvPr/>
        </p:nvSpPr>
        <p:spPr>
          <a:xfrm>
            <a:off x="7043836" y="2059118"/>
            <a:ext cx="1430144" cy="1430144"/>
          </a:xfrm>
          <a:prstGeom prst="ellipse">
            <a:avLst/>
          </a:prstGeom>
          <a:noFill/>
          <a:ln w="19050">
            <a:solidFill>
              <a:srgbClr val="DCD8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p>
        </p:txBody>
      </p:sp>
      <p:grpSp>
        <p:nvGrpSpPr>
          <p:cNvPr id="98" name="Group 97">
            <a:extLst>
              <a:ext uri="{FF2B5EF4-FFF2-40B4-BE49-F238E27FC236}">
                <a16:creationId xmlns:a16="http://schemas.microsoft.com/office/drawing/2014/main" id="{5729A6EE-8A5B-947D-5999-43A534F937F3}"/>
              </a:ext>
            </a:extLst>
          </p:cNvPr>
          <p:cNvGrpSpPr/>
          <p:nvPr/>
        </p:nvGrpSpPr>
        <p:grpSpPr>
          <a:xfrm rot="1797411">
            <a:off x="6878429" y="2255391"/>
            <a:ext cx="499882" cy="235379"/>
            <a:chOff x="826624" y="4347508"/>
            <a:chExt cx="666509" cy="313838"/>
          </a:xfrm>
        </p:grpSpPr>
        <p:sp>
          <p:nvSpPr>
            <p:cNvPr id="99" name="Rectangle 98">
              <a:extLst>
                <a:ext uri="{FF2B5EF4-FFF2-40B4-BE49-F238E27FC236}">
                  <a16:creationId xmlns:a16="http://schemas.microsoft.com/office/drawing/2014/main" id="{ADCC29F0-B3D2-5625-7A0A-8A0EEC9FF3C7}"/>
                </a:ext>
              </a:extLst>
            </p:cNvPr>
            <p:cNvSpPr/>
            <p:nvPr/>
          </p:nvSpPr>
          <p:spPr>
            <a:xfrm>
              <a:off x="826624" y="4347508"/>
              <a:ext cx="666509" cy="3138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975"/>
            </a:p>
          </p:txBody>
        </p:sp>
        <p:pic>
          <p:nvPicPr>
            <p:cNvPr id="100" name="Graphic 99">
              <a:extLst>
                <a:ext uri="{FF2B5EF4-FFF2-40B4-BE49-F238E27FC236}">
                  <a16:creationId xmlns:a16="http://schemas.microsoft.com/office/drawing/2014/main" id="{D9B54D33-816C-610E-4241-3ED85E2058C4}"/>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47302"/>
            <a:stretch/>
          </p:blipFill>
          <p:spPr>
            <a:xfrm>
              <a:off x="956748" y="4392585"/>
              <a:ext cx="434828" cy="222460"/>
            </a:xfrm>
            <a:prstGeom prst="rect">
              <a:avLst/>
            </a:prstGeom>
          </p:spPr>
        </p:pic>
      </p:grpSp>
      <p:sp>
        <p:nvSpPr>
          <p:cNvPr id="101" name="Titel 1">
            <a:extLst>
              <a:ext uri="{FF2B5EF4-FFF2-40B4-BE49-F238E27FC236}">
                <a16:creationId xmlns:a16="http://schemas.microsoft.com/office/drawing/2014/main" id="{F3072336-6E0E-41D5-B483-1DBFD91C2FB6}"/>
              </a:ext>
            </a:extLst>
          </p:cNvPr>
          <p:cNvSpPr txBox="1">
            <a:spLocks/>
          </p:cNvSpPr>
          <p:nvPr/>
        </p:nvSpPr>
        <p:spPr>
          <a:xfrm>
            <a:off x="845045" y="2131713"/>
            <a:ext cx="1178888" cy="218450"/>
          </a:xfrm>
          <a:prstGeom prst="rect">
            <a:avLst/>
          </a:prstGeom>
          <a:noFill/>
        </p:spPr>
        <p:txBody>
          <a:bodyPr vert="horz" lIns="68580" tIns="34290" rIns="68580" bIns="34290" rtlCol="0" anchor="t" anchorCtr="0">
            <a:noAutofit/>
          </a:bodyPr>
          <a:lstStyle>
            <a:lvl1pPr algn="l" defTabSz="914400" rtl="0" eaLnBrk="1" latinLnBrk="0" hangingPunct="1">
              <a:lnSpc>
                <a:spcPct val="90000"/>
              </a:lnSpc>
              <a:spcBef>
                <a:spcPct val="0"/>
              </a:spcBef>
              <a:buNone/>
              <a:defRPr sz="4000" b="1" i="0" kern="1200">
                <a:solidFill>
                  <a:srgbClr val="03473A"/>
                </a:solidFill>
                <a:latin typeface="Roboto" panose="02000000000000000000" pitchFamily="2" charset="0"/>
                <a:ea typeface="Roboto" panose="02000000000000000000" pitchFamily="2" charset="0"/>
                <a:cs typeface="+mj-cs"/>
              </a:defRPr>
            </a:lvl1pPr>
          </a:lstStyle>
          <a:p>
            <a:pPr algn="ctr">
              <a:lnSpc>
                <a:spcPct val="100000"/>
              </a:lnSpc>
            </a:pPr>
            <a:r>
              <a:rPr lang="da-DK" sz="788" spc="38">
                <a:solidFill>
                  <a:schemeClr val="tx2"/>
                </a:solidFill>
              </a:rPr>
              <a:t>FORBERED</a:t>
            </a:r>
          </a:p>
          <a:p>
            <a:pPr algn="ctr">
              <a:lnSpc>
                <a:spcPct val="100000"/>
              </a:lnSpc>
            </a:pPr>
            <a:r>
              <a:rPr lang="da-DK" sz="788" spc="38">
                <a:solidFill>
                  <a:schemeClr val="tx2"/>
                </a:solidFill>
              </a:rPr>
              <a:t>ANSØGNING</a:t>
            </a:r>
          </a:p>
        </p:txBody>
      </p:sp>
      <p:sp>
        <p:nvSpPr>
          <p:cNvPr id="102" name="Titel 1">
            <a:extLst>
              <a:ext uri="{FF2B5EF4-FFF2-40B4-BE49-F238E27FC236}">
                <a16:creationId xmlns:a16="http://schemas.microsoft.com/office/drawing/2014/main" id="{427EDDF1-E74F-C62C-69D3-D57063D6DA38}"/>
              </a:ext>
            </a:extLst>
          </p:cNvPr>
          <p:cNvSpPr txBox="1">
            <a:spLocks/>
          </p:cNvSpPr>
          <p:nvPr/>
        </p:nvSpPr>
        <p:spPr>
          <a:xfrm>
            <a:off x="2201835" y="2991133"/>
            <a:ext cx="966068" cy="218450"/>
          </a:xfrm>
          <a:prstGeom prst="rect">
            <a:avLst/>
          </a:prstGeom>
          <a:noFill/>
        </p:spPr>
        <p:txBody>
          <a:bodyPr vert="horz" lIns="68580" tIns="34290" rIns="68580" bIns="34290" rtlCol="0" anchor="t" anchorCtr="0">
            <a:noAutofit/>
          </a:bodyPr>
          <a:lstStyle>
            <a:lvl1pPr algn="l" defTabSz="914400" rtl="0" eaLnBrk="1" latinLnBrk="0" hangingPunct="1">
              <a:lnSpc>
                <a:spcPct val="90000"/>
              </a:lnSpc>
              <a:spcBef>
                <a:spcPct val="0"/>
              </a:spcBef>
              <a:buNone/>
              <a:defRPr sz="4000" b="1" i="0" kern="1200">
                <a:solidFill>
                  <a:srgbClr val="03473A"/>
                </a:solidFill>
                <a:latin typeface="Roboto" panose="02000000000000000000" pitchFamily="2" charset="0"/>
                <a:ea typeface="Roboto" panose="02000000000000000000" pitchFamily="2" charset="0"/>
                <a:cs typeface="+mj-cs"/>
              </a:defRPr>
            </a:lvl1pPr>
          </a:lstStyle>
          <a:p>
            <a:pPr algn="ctr">
              <a:lnSpc>
                <a:spcPct val="100000"/>
              </a:lnSpc>
            </a:pPr>
            <a:r>
              <a:rPr lang="da-DK" sz="788" spc="38">
                <a:solidFill>
                  <a:schemeClr val="tx2"/>
                </a:solidFill>
              </a:rPr>
              <a:t>ANSØG I PORTALEN</a:t>
            </a:r>
          </a:p>
        </p:txBody>
      </p:sp>
      <p:sp>
        <p:nvSpPr>
          <p:cNvPr id="103" name="Titel 1">
            <a:extLst>
              <a:ext uri="{FF2B5EF4-FFF2-40B4-BE49-F238E27FC236}">
                <a16:creationId xmlns:a16="http://schemas.microsoft.com/office/drawing/2014/main" id="{D09C96AF-5147-031E-6CF7-2EB6E45F3427}"/>
              </a:ext>
            </a:extLst>
          </p:cNvPr>
          <p:cNvSpPr txBox="1">
            <a:spLocks/>
          </p:cNvSpPr>
          <p:nvPr/>
        </p:nvSpPr>
        <p:spPr>
          <a:xfrm>
            <a:off x="3388582" y="2131713"/>
            <a:ext cx="1178888" cy="218450"/>
          </a:xfrm>
          <a:prstGeom prst="rect">
            <a:avLst/>
          </a:prstGeom>
          <a:noFill/>
        </p:spPr>
        <p:txBody>
          <a:bodyPr vert="horz" lIns="68580" tIns="34290" rIns="68580" bIns="34290" rtlCol="0" anchor="t" anchorCtr="0">
            <a:noAutofit/>
          </a:bodyPr>
          <a:lstStyle>
            <a:lvl1pPr algn="l" defTabSz="914400" rtl="0" eaLnBrk="1" latinLnBrk="0" hangingPunct="1">
              <a:lnSpc>
                <a:spcPct val="90000"/>
              </a:lnSpc>
              <a:spcBef>
                <a:spcPct val="0"/>
              </a:spcBef>
              <a:buNone/>
              <a:defRPr sz="4000" b="1" i="0" kern="1200">
                <a:solidFill>
                  <a:srgbClr val="03473A"/>
                </a:solidFill>
                <a:latin typeface="Roboto" panose="02000000000000000000" pitchFamily="2" charset="0"/>
                <a:ea typeface="Roboto" panose="02000000000000000000" pitchFamily="2" charset="0"/>
                <a:cs typeface="+mj-cs"/>
              </a:defRPr>
            </a:lvl1pPr>
          </a:lstStyle>
          <a:p>
            <a:pPr algn="ctr">
              <a:lnSpc>
                <a:spcPct val="100000"/>
              </a:lnSpc>
            </a:pPr>
            <a:r>
              <a:rPr lang="da-DK" sz="788" spc="38">
                <a:solidFill>
                  <a:schemeClr val="tx2"/>
                </a:solidFill>
              </a:rPr>
              <a:t>DIN ANSØGNING</a:t>
            </a:r>
          </a:p>
          <a:p>
            <a:pPr algn="ctr">
              <a:lnSpc>
                <a:spcPct val="100000"/>
              </a:lnSpc>
            </a:pPr>
            <a:r>
              <a:rPr lang="da-DK" sz="788" spc="38">
                <a:solidFill>
                  <a:schemeClr val="tx2"/>
                </a:solidFill>
              </a:rPr>
              <a:t>BEHANDLES</a:t>
            </a:r>
          </a:p>
        </p:txBody>
      </p:sp>
      <p:sp>
        <p:nvSpPr>
          <p:cNvPr id="104" name="Titel 1">
            <a:extLst>
              <a:ext uri="{FF2B5EF4-FFF2-40B4-BE49-F238E27FC236}">
                <a16:creationId xmlns:a16="http://schemas.microsoft.com/office/drawing/2014/main" id="{BF5764D2-A5AF-8257-92BD-B939D7B87E3E}"/>
              </a:ext>
            </a:extLst>
          </p:cNvPr>
          <p:cNvSpPr txBox="1">
            <a:spLocks/>
          </p:cNvSpPr>
          <p:nvPr/>
        </p:nvSpPr>
        <p:spPr>
          <a:xfrm>
            <a:off x="5932120" y="2131713"/>
            <a:ext cx="1178888" cy="218450"/>
          </a:xfrm>
          <a:prstGeom prst="rect">
            <a:avLst/>
          </a:prstGeom>
          <a:noFill/>
        </p:spPr>
        <p:txBody>
          <a:bodyPr vert="horz" lIns="68580" tIns="34290" rIns="68580" bIns="34290" rtlCol="0" anchor="t" anchorCtr="0">
            <a:noAutofit/>
          </a:bodyPr>
          <a:lstStyle>
            <a:lvl1pPr algn="l" defTabSz="914400" rtl="0" eaLnBrk="1" latinLnBrk="0" hangingPunct="1">
              <a:lnSpc>
                <a:spcPct val="90000"/>
              </a:lnSpc>
              <a:spcBef>
                <a:spcPct val="0"/>
              </a:spcBef>
              <a:buNone/>
              <a:defRPr sz="4000" b="1" i="0" kern="1200">
                <a:solidFill>
                  <a:srgbClr val="03473A"/>
                </a:solidFill>
                <a:latin typeface="Roboto" panose="02000000000000000000" pitchFamily="2" charset="0"/>
                <a:ea typeface="Roboto" panose="02000000000000000000" pitchFamily="2" charset="0"/>
                <a:cs typeface="+mj-cs"/>
              </a:defRPr>
            </a:lvl1pPr>
          </a:lstStyle>
          <a:p>
            <a:pPr algn="ctr">
              <a:lnSpc>
                <a:spcPct val="100000"/>
              </a:lnSpc>
            </a:pPr>
            <a:r>
              <a:rPr lang="da-DK" sz="788" spc="38">
                <a:solidFill>
                  <a:schemeClr val="tx2"/>
                </a:solidFill>
              </a:rPr>
              <a:t>GENNEMFØR</a:t>
            </a:r>
          </a:p>
          <a:p>
            <a:pPr algn="ctr">
              <a:lnSpc>
                <a:spcPct val="100000"/>
              </a:lnSpc>
            </a:pPr>
            <a:r>
              <a:rPr lang="da-DK" sz="788" spc="38">
                <a:solidFill>
                  <a:schemeClr val="tx2"/>
                </a:solidFill>
              </a:rPr>
              <a:t>PROJEKTET</a:t>
            </a:r>
          </a:p>
        </p:txBody>
      </p:sp>
      <p:sp>
        <p:nvSpPr>
          <p:cNvPr id="105" name="Titel 1">
            <a:extLst>
              <a:ext uri="{FF2B5EF4-FFF2-40B4-BE49-F238E27FC236}">
                <a16:creationId xmlns:a16="http://schemas.microsoft.com/office/drawing/2014/main" id="{F14CD23E-CFD0-07AF-8ADC-3132833AA095}"/>
              </a:ext>
            </a:extLst>
          </p:cNvPr>
          <p:cNvSpPr txBox="1">
            <a:spLocks/>
          </p:cNvSpPr>
          <p:nvPr/>
        </p:nvSpPr>
        <p:spPr>
          <a:xfrm>
            <a:off x="4664692" y="2991133"/>
            <a:ext cx="1178888" cy="218450"/>
          </a:xfrm>
          <a:prstGeom prst="rect">
            <a:avLst/>
          </a:prstGeom>
          <a:noFill/>
        </p:spPr>
        <p:txBody>
          <a:bodyPr vert="horz" lIns="68580" tIns="34290" rIns="68580" bIns="34290" rtlCol="0" anchor="t" anchorCtr="0">
            <a:noAutofit/>
          </a:bodyPr>
          <a:lstStyle>
            <a:lvl1pPr algn="l" defTabSz="914400" rtl="0" eaLnBrk="1" latinLnBrk="0" hangingPunct="1">
              <a:lnSpc>
                <a:spcPct val="90000"/>
              </a:lnSpc>
              <a:spcBef>
                <a:spcPct val="0"/>
              </a:spcBef>
              <a:buNone/>
              <a:defRPr sz="4000" b="1" i="0" kern="1200">
                <a:solidFill>
                  <a:srgbClr val="03473A"/>
                </a:solidFill>
                <a:latin typeface="Roboto" panose="02000000000000000000" pitchFamily="2" charset="0"/>
                <a:ea typeface="Roboto" panose="02000000000000000000" pitchFamily="2" charset="0"/>
                <a:cs typeface="+mj-cs"/>
              </a:defRPr>
            </a:lvl1pPr>
          </a:lstStyle>
          <a:p>
            <a:pPr algn="ctr">
              <a:lnSpc>
                <a:spcPct val="100000"/>
              </a:lnSpc>
            </a:pPr>
            <a:r>
              <a:rPr lang="da-DK" sz="788" spc="38">
                <a:solidFill>
                  <a:schemeClr val="tx2"/>
                </a:solidFill>
              </a:rPr>
              <a:t>DU FÅR SVAR PÅ ANSØGNINGEN</a:t>
            </a:r>
          </a:p>
        </p:txBody>
      </p:sp>
      <p:sp>
        <p:nvSpPr>
          <p:cNvPr id="106" name="Titel 1">
            <a:extLst>
              <a:ext uri="{FF2B5EF4-FFF2-40B4-BE49-F238E27FC236}">
                <a16:creationId xmlns:a16="http://schemas.microsoft.com/office/drawing/2014/main" id="{D43613A9-0D35-D70F-1260-887080F49F91}"/>
              </a:ext>
            </a:extLst>
          </p:cNvPr>
          <p:cNvSpPr txBox="1">
            <a:spLocks/>
          </p:cNvSpPr>
          <p:nvPr/>
        </p:nvSpPr>
        <p:spPr>
          <a:xfrm>
            <a:off x="7164823" y="2991133"/>
            <a:ext cx="1178888" cy="218450"/>
          </a:xfrm>
          <a:prstGeom prst="rect">
            <a:avLst/>
          </a:prstGeom>
          <a:noFill/>
        </p:spPr>
        <p:txBody>
          <a:bodyPr vert="horz" lIns="68580" tIns="34290" rIns="68580" bIns="34290" rtlCol="0" anchor="t" anchorCtr="0">
            <a:noAutofit/>
          </a:bodyPr>
          <a:lstStyle>
            <a:lvl1pPr algn="l" defTabSz="914400" rtl="0" eaLnBrk="1" latinLnBrk="0" hangingPunct="1">
              <a:lnSpc>
                <a:spcPct val="90000"/>
              </a:lnSpc>
              <a:spcBef>
                <a:spcPct val="0"/>
              </a:spcBef>
              <a:buNone/>
              <a:defRPr sz="4000" b="1" i="0" kern="1200">
                <a:solidFill>
                  <a:srgbClr val="03473A"/>
                </a:solidFill>
                <a:latin typeface="Roboto" panose="02000000000000000000" pitchFamily="2" charset="0"/>
                <a:ea typeface="Roboto" panose="02000000000000000000" pitchFamily="2" charset="0"/>
                <a:cs typeface="+mj-cs"/>
              </a:defRPr>
            </a:lvl1pPr>
          </a:lstStyle>
          <a:p>
            <a:pPr algn="ctr">
              <a:lnSpc>
                <a:spcPct val="100000"/>
              </a:lnSpc>
            </a:pPr>
            <a:r>
              <a:rPr lang="da-DK" sz="788" spc="38">
                <a:solidFill>
                  <a:schemeClr val="tx2"/>
                </a:solidFill>
              </a:rPr>
              <a:t>FÅ UDBETALT</a:t>
            </a:r>
          </a:p>
          <a:p>
            <a:pPr algn="ctr">
              <a:lnSpc>
                <a:spcPct val="100000"/>
              </a:lnSpc>
            </a:pPr>
            <a:r>
              <a:rPr lang="da-DK" sz="788" spc="38">
                <a:solidFill>
                  <a:schemeClr val="tx2"/>
                </a:solidFill>
              </a:rPr>
              <a:t>TILSKUDDET</a:t>
            </a:r>
          </a:p>
        </p:txBody>
      </p:sp>
      <p:pic>
        <p:nvPicPr>
          <p:cNvPr id="107" name="Graphic 106">
            <a:extLst>
              <a:ext uri="{FF2B5EF4-FFF2-40B4-BE49-F238E27FC236}">
                <a16:creationId xmlns:a16="http://schemas.microsoft.com/office/drawing/2014/main" id="{919CE6CD-120E-AF67-0E2F-82F2574CD2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75643" y="2275426"/>
            <a:ext cx="592954" cy="614131"/>
          </a:xfrm>
          <a:prstGeom prst="rect">
            <a:avLst/>
          </a:prstGeom>
        </p:spPr>
      </p:pic>
      <p:pic>
        <p:nvPicPr>
          <p:cNvPr id="108" name="Graphic 107">
            <a:extLst>
              <a:ext uri="{FF2B5EF4-FFF2-40B4-BE49-F238E27FC236}">
                <a16:creationId xmlns:a16="http://schemas.microsoft.com/office/drawing/2014/main" id="{E2B06172-31E0-03C5-1083-716F815BC5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32773" y="1518942"/>
            <a:ext cx="680321" cy="453548"/>
          </a:xfrm>
          <a:prstGeom prst="rect">
            <a:avLst/>
          </a:prstGeom>
        </p:spPr>
      </p:pic>
      <p:pic>
        <p:nvPicPr>
          <p:cNvPr id="109" name="Graphic 108">
            <a:extLst>
              <a:ext uri="{FF2B5EF4-FFF2-40B4-BE49-F238E27FC236}">
                <a16:creationId xmlns:a16="http://schemas.microsoft.com/office/drawing/2014/main" id="{1CB45DC6-076D-E5E1-D431-0B5EB86DD5F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69103" y="1629915"/>
            <a:ext cx="200025" cy="200025"/>
          </a:xfrm>
          <a:prstGeom prst="rect">
            <a:avLst/>
          </a:prstGeom>
        </p:spPr>
      </p:pic>
      <p:pic>
        <p:nvPicPr>
          <p:cNvPr id="110" name="Graphic 109">
            <a:extLst>
              <a:ext uri="{FF2B5EF4-FFF2-40B4-BE49-F238E27FC236}">
                <a16:creationId xmlns:a16="http://schemas.microsoft.com/office/drawing/2014/main" id="{77DDF908-92E3-CEA1-2F38-2B78616B902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476465" y="2573811"/>
            <a:ext cx="416808" cy="375422"/>
          </a:xfrm>
          <a:prstGeom prst="rect">
            <a:avLst/>
          </a:prstGeom>
        </p:spPr>
      </p:pic>
    </p:spTree>
    <p:extLst>
      <p:ext uri="{BB962C8B-B14F-4D97-AF65-F5344CB8AC3E}">
        <p14:creationId xmlns:p14="http://schemas.microsoft.com/office/powerpoint/2010/main" val="2220004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F5A3574F-B80B-799D-4842-36A085E9F146}"/>
              </a:ext>
            </a:extLst>
          </p:cNvPr>
          <p:cNvPicPr>
            <a:picLocks noChangeAspect="1"/>
          </p:cNvPicPr>
          <p:nvPr/>
        </p:nvPicPr>
        <p:blipFill>
          <a:blip r:embed="rId3"/>
          <a:srcRect/>
          <a:stretch/>
        </p:blipFill>
        <p:spPr>
          <a:xfrm>
            <a:off x="3229163" y="1047941"/>
            <a:ext cx="5050313" cy="3480831"/>
          </a:xfrm>
          <a:prstGeom prst="rect">
            <a:avLst/>
          </a:prstGeom>
        </p:spPr>
      </p:pic>
      <p:pic>
        <p:nvPicPr>
          <p:cNvPr id="9" name="Billede 8">
            <a:extLst>
              <a:ext uri="{FF2B5EF4-FFF2-40B4-BE49-F238E27FC236}">
                <a16:creationId xmlns:a16="http://schemas.microsoft.com/office/drawing/2014/main" id="{B35382AC-FA0D-4544-FCB6-DEDCB0CFCA51}"/>
              </a:ext>
            </a:extLst>
          </p:cNvPr>
          <p:cNvPicPr>
            <a:picLocks noChangeAspect="1"/>
          </p:cNvPicPr>
          <p:nvPr/>
        </p:nvPicPr>
        <p:blipFill>
          <a:blip r:embed="rId4"/>
          <a:stretch>
            <a:fillRect/>
          </a:stretch>
        </p:blipFill>
        <p:spPr>
          <a:xfrm>
            <a:off x="794182" y="1098367"/>
            <a:ext cx="1943100" cy="1854200"/>
          </a:xfrm>
          <a:prstGeom prst="rect">
            <a:avLst/>
          </a:prstGeom>
        </p:spPr>
      </p:pic>
      <p:sp>
        <p:nvSpPr>
          <p:cNvPr id="4" name="Titel 3">
            <a:extLst>
              <a:ext uri="{FF2B5EF4-FFF2-40B4-BE49-F238E27FC236}">
                <a16:creationId xmlns:a16="http://schemas.microsoft.com/office/drawing/2014/main" id="{677D087A-A912-01F9-480E-F0FA4D314AF7}"/>
              </a:ext>
            </a:extLst>
          </p:cNvPr>
          <p:cNvSpPr>
            <a:spLocks noGrp="1"/>
          </p:cNvSpPr>
          <p:nvPr>
            <p:ph type="title"/>
          </p:nvPr>
        </p:nvSpPr>
        <p:spPr/>
        <p:txBody>
          <a:bodyPr/>
          <a:lstStyle/>
          <a:p>
            <a:r>
              <a:rPr lang="da-DK"/>
              <a:t>Sådan bliver du afkoblet gassen</a:t>
            </a:r>
          </a:p>
        </p:txBody>
      </p:sp>
    </p:spTree>
    <p:extLst>
      <p:ext uri="{BB962C8B-B14F-4D97-AF65-F5344CB8AC3E}">
        <p14:creationId xmlns:p14="http://schemas.microsoft.com/office/powerpoint/2010/main" val="4200848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1643415B-36D1-4222-BD74-FA368EAB0472}"/>
              </a:ext>
            </a:extLst>
          </p:cNvPr>
          <p:cNvSpPr txBox="1">
            <a:spLocks noChangeArrowheads="1"/>
          </p:cNvSpPr>
          <p:nvPr/>
        </p:nvSpPr>
        <p:spPr>
          <a:xfrm>
            <a:off x="628650" y="451283"/>
            <a:ext cx="7886700" cy="99377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a:lstStyle>
          <a:p>
            <a:pPr eaLnBrk="1" hangingPunct="1">
              <a:lnSpc>
                <a:spcPct val="90000"/>
              </a:lnSpc>
            </a:pPr>
            <a:r>
              <a:rPr lang="da-DK" altLang="da-DK" sz="2800" b="1">
                <a:solidFill>
                  <a:srgbClr val="03473A"/>
                </a:solidFill>
                <a:latin typeface="Roboto" panose="02000000000000000000" pitchFamily="2" charset="0"/>
                <a:ea typeface="Roboto" panose="02000000000000000000" pitchFamily="2" charset="0"/>
                <a:cs typeface="Arial" panose="020B0604020202020204" pitchFamily="34" charset="0"/>
              </a:rPr>
              <a:t>Sådan kommer du</a:t>
            </a:r>
            <a:br>
              <a:rPr lang="da-DK" altLang="da-DK" sz="2800" b="1">
                <a:solidFill>
                  <a:srgbClr val="03473A"/>
                </a:solidFill>
                <a:latin typeface="Roboto" panose="02000000000000000000" pitchFamily="2" charset="0"/>
                <a:ea typeface="Roboto" panose="02000000000000000000" pitchFamily="2" charset="0"/>
                <a:cs typeface="Arial" panose="020B0604020202020204" pitchFamily="34" charset="0"/>
              </a:rPr>
            </a:br>
            <a:r>
              <a:rPr lang="da-DK" altLang="da-DK" sz="2800" b="1">
                <a:solidFill>
                  <a:srgbClr val="03473A"/>
                </a:solidFill>
                <a:latin typeface="Roboto" panose="02000000000000000000" pitchFamily="2" charset="0"/>
                <a:ea typeface="Roboto" panose="02000000000000000000" pitchFamily="2" charset="0"/>
                <a:cs typeface="Arial" panose="020B0604020202020204" pitchFamily="34" charset="0"/>
              </a:rPr>
              <a:t>videre</a:t>
            </a:r>
          </a:p>
        </p:txBody>
      </p:sp>
      <p:sp>
        <p:nvSpPr>
          <p:cNvPr id="6" name="Content Placeholder 2">
            <a:extLst>
              <a:ext uri="{FF2B5EF4-FFF2-40B4-BE49-F238E27FC236}">
                <a16:creationId xmlns:a16="http://schemas.microsoft.com/office/drawing/2014/main" id="{62A39B28-1BEF-38CF-F6B3-FF9069358D27}"/>
              </a:ext>
            </a:extLst>
          </p:cNvPr>
          <p:cNvSpPr txBox="1">
            <a:spLocks/>
          </p:cNvSpPr>
          <p:nvPr/>
        </p:nvSpPr>
        <p:spPr>
          <a:xfrm>
            <a:off x="628650" y="1584001"/>
            <a:ext cx="3285428" cy="3176536"/>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Font typeface="Arial" panose="020B0604020202020204" pitchFamily="34" charset="0"/>
              <a:buNone/>
              <a:defRPr/>
            </a:pPr>
            <a:r>
              <a:rPr lang="da-DK" sz="1600" b="1">
                <a:latin typeface="Roboto"/>
                <a:ea typeface="Roboto"/>
                <a:cs typeface="Arial"/>
              </a:rPr>
              <a:t>Brug værktøjerne på SparEnergi.dk</a:t>
            </a:r>
            <a:endParaRPr lang="da-DK" sz="1600" b="1">
              <a:latin typeface="Roboto" panose="02000000000000000000" pitchFamily="2" charset="0"/>
              <a:ea typeface="Roboto" panose="02000000000000000000" pitchFamily="2" charset="0"/>
            </a:endParaRPr>
          </a:p>
          <a:p>
            <a:pPr>
              <a:lnSpc>
                <a:spcPct val="100000"/>
              </a:lnSpc>
              <a:spcAft>
                <a:spcPts val="0"/>
              </a:spcAft>
              <a:defRPr/>
            </a:pPr>
            <a:r>
              <a:rPr lang="da-DK" sz="1200">
                <a:latin typeface="Roboto Light" panose="02000000000000000000" pitchFamily="2" charset="0"/>
                <a:ea typeface="Roboto Light" panose="02000000000000000000" pitchFamily="2" charset="0"/>
              </a:rPr>
              <a:t>Se elprisen lige nu</a:t>
            </a:r>
          </a:p>
          <a:p>
            <a:pPr>
              <a:lnSpc>
                <a:spcPct val="100000"/>
              </a:lnSpc>
              <a:spcAft>
                <a:spcPts val="0"/>
              </a:spcAft>
              <a:defRPr/>
            </a:pPr>
            <a:r>
              <a:rPr lang="da-DK" sz="1200">
                <a:latin typeface="Roboto Light" panose="02000000000000000000" pitchFamily="2" charset="0"/>
                <a:ea typeface="Roboto Light" panose="02000000000000000000" pitchFamily="2" charset="0"/>
              </a:rPr>
              <a:t>Ny varme</a:t>
            </a:r>
          </a:p>
          <a:p>
            <a:pPr>
              <a:lnSpc>
                <a:spcPct val="100000"/>
              </a:lnSpc>
              <a:spcAft>
                <a:spcPts val="0"/>
              </a:spcAft>
              <a:defRPr/>
            </a:pPr>
            <a:r>
              <a:rPr lang="da-DK" sz="1200">
                <a:latin typeface="Roboto Light" panose="02000000000000000000" pitchFamily="2" charset="0"/>
                <a:ea typeface="Roboto Light" panose="02000000000000000000" pitchFamily="2" charset="0"/>
              </a:rPr>
              <a:t>Varmepumpelisten</a:t>
            </a:r>
          </a:p>
          <a:p>
            <a:pPr>
              <a:lnSpc>
                <a:spcPct val="100000"/>
              </a:lnSpc>
              <a:spcAft>
                <a:spcPts val="0"/>
              </a:spcAft>
              <a:defRPr/>
            </a:pPr>
            <a:r>
              <a:rPr lang="da-DK" sz="1200">
                <a:latin typeface="Roboto Light" panose="02000000000000000000" pitchFamily="2" charset="0"/>
                <a:ea typeface="Roboto Light" panose="02000000000000000000" pitchFamily="2" charset="0"/>
              </a:rPr>
              <a:t>Apparatberegner</a:t>
            </a:r>
          </a:p>
          <a:p>
            <a:pPr>
              <a:lnSpc>
                <a:spcPct val="100000"/>
              </a:lnSpc>
              <a:spcAft>
                <a:spcPts val="0"/>
              </a:spcAft>
              <a:defRPr/>
            </a:pPr>
            <a:r>
              <a:rPr lang="da-DK" sz="1200">
                <a:latin typeface="Roboto Light" panose="02000000000000000000" pitchFamily="2" charset="0"/>
                <a:ea typeface="Roboto Light" panose="02000000000000000000" pitchFamily="2" charset="0"/>
              </a:rPr>
              <a:t>Tips til dit elforbrug</a:t>
            </a:r>
          </a:p>
          <a:p>
            <a:pPr>
              <a:lnSpc>
                <a:spcPct val="100000"/>
              </a:lnSpc>
              <a:spcAft>
                <a:spcPts val="0"/>
              </a:spcAft>
              <a:defRPr/>
            </a:pPr>
            <a:r>
              <a:rPr lang="da-DK" sz="1200">
                <a:latin typeface="Roboto Light" panose="02000000000000000000" pitchFamily="2" charset="0"/>
                <a:ea typeface="Roboto Light" panose="02000000000000000000" pitchFamily="2" charset="0"/>
              </a:rPr>
              <a:t>Gode energispareråd</a:t>
            </a:r>
          </a:p>
        </p:txBody>
      </p:sp>
      <p:pic>
        <p:nvPicPr>
          <p:cNvPr id="4" name="Billede 3">
            <a:extLst>
              <a:ext uri="{FF2B5EF4-FFF2-40B4-BE49-F238E27FC236}">
                <a16:creationId xmlns:a16="http://schemas.microsoft.com/office/drawing/2014/main" id="{EDA31715-E447-A368-6481-DDF3F8AD60CC}"/>
              </a:ext>
            </a:extLst>
          </p:cNvPr>
          <p:cNvPicPr>
            <a:picLocks noChangeAspect="1"/>
          </p:cNvPicPr>
          <p:nvPr/>
        </p:nvPicPr>
        <p:blipFill rotWithShape="1">
          <a:blip r:embed="rId3"/>
          <a:srcRect l="-4" r="97"/>
          <a:stretch/>
        </p:blipFill>
        <p:spPr>
          <a:xfrm>
            <a:off x="3518600" y="1681301"/>
            <a:ext cx="4888519" cy="3010916"/>
          </a:xfrm>
          <a:prstGeom prst="rect">
            <a:avLst/>
          </a:prstGeom>
          <a:effectLst>
            <a:outerShdw blurRad="482600" sx="102000" sy="102000" algn="ctr" rotWithShape="0">
              <a:prstClr val="black">
                <a:alpha val="18000"/>
              </a:prstClr>
            </a:outerShdw>
          </a:effectLst>
        </p:spPr>
      </p:pic>
    </p:spTree>
    <p:extLst>
      <p:ext uri="{BB962C8B-B14F-4D97-AF65-F5344CB8AC3E}">
        <p14:creationId xmlns:p14="http://schemas.microsoft.com/office/powerpoint/2010/main" val="3697558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el 3">
            <a:extLst>
              <a:ext uri="{FF2B5EF4-FFF2-40B4-BE49-F238E27FC236}">
                <a16:creationId xmlns:a16="http://schemas.microsoft.com/office/drawing/2014/main" id="{7630D049-677B-2E7E-344F-393E5D6F4CF9}"/>
              </a:ext>
            </a:extLst>
          </p:cNvPr>
          <p:cNvSpPr>
            <a:spLocks noGrp="1" noChangeArrowheads="1"/>
          </p:cNvSpPr>
          <p:nvPr>
            <p:ph type="title"/>
          </p:nvPr>
        </p:nvSpPr>
        <p:spPr>
          <a:prstGeom prst="rect">
            <a:avLst/>
          </a:prstGeom>
        </p:spPr>
        <p:txBody>
          <a:bodyPr/>
          <a:lstStyle/>
          <a:p>
            <a:pPr fontAlgn="auto">
              <a:spcAft>
                <a:spcPts val="0"/>
              </a:spcAft>
              <a:defRPr/>
            </a:pPr>
            <a:r>
              <a:rPr lang="da-DK" sz="2500">
                <a:latin typeface="Roboto Medium"/>
                <a:ea typeface="Roboto Medium"/>
                <a:cs typeface="Roboto"/>
              </a:rPr>
              <a:t>SparEnergi hjælper dig godt fra start</a:t>
            </a:r>
            <a:br>
              <a:rPr lang="da-DK" sz="2800">
                <a:latin typeface="Roboto" panose="02000000000000000000" pitchFamily="2" charset="0"/>
                <a:ea typeface="Roboto" panose="02000000000000000000" pitchFamily="2" charset="0"/>
              </a:rPr>
            </a:br>
            <a:endParaRPr lang="da-DK" altLang="da-DK" sz="1300"/>
          </a:p>
        </p:txBody>
      </p:sp>
      <p:sp>
        <p:nvSpPr>
          <p:cNvPr id="7" name="Pladsholder til indhold 6">
            <a:extLst>
              <a:ext uri="{FF2B5EF4-FFF2-40B4-BE49-F238E27FC236}">
                <a16:creationId xmlns:a16="http://schemas.microsoft.com/office/drawing/2014/main" id="{E6D5C7DD-6CB8-A639-FE3B-138CAA2A71F1}"/>
              </a:ext>
            </a:extLst>
          </p:cNvPr>
          <p:cNvSpPr>
            <a:spLocks noGrp="1"/>
          </p:cNvSpPr>
          <p:nvPr>
            <p:ph idx="1"/>
          </p:nvPr>
        </p:nvSpPr>
        <p:spPr>
          <a:xfrm>
            <a:off x="628649" y="1369219"/>
            <a:ext cx="3857177" cy="3263504"/>
          </a:xfrm>
        </p:spPr>
        <p:txBody>
          <a:bodyPr vert="horz" lIns="91440" tIns="45720" rIns="91440" bIns="45720" rtlCol="0" anchor="t">
            <a:noAutofit/>
          </a:bodyPr>
          <a:lstStyle/>
          <a:p>
            <a:r>
              <a:rPr lang="da-DK" b="1" err="1">
                <a:latin typeface="Roboto"/>
                <a:ea typeface="Roboto"/>
                <a:cs typeface="Roboto Light"/>
              </a:rPr>
              <a:t>SparEnergi</a:t>
            </a:r>
            <a:r>
              <a:rPr lang="da-DK" b="1">
                <a:latin typeface="Roboto"/>
                <a:ea typeface="Roboto"/>
                <a:cs typeface="Roboto Light"/>
              </a:rPr>
              <a:t> </a:t>
            </a:r>
            <a:r>
              <a:rPr lang="da-DK">
                <a:latin typeface="Roboto Light"/>
                <a:ea typeface="Roboto Light"/>
                <a:cs typeface="Roboto Light"/>
              </a:rPr>
              <a:t>er Energistyrelsens website, der hjælper danskerne med at spare strøm og varme derhjemme.</a:t>
            </a:r>
            <a:endParaRPr lang="da-DK"/>
          </a:p>
          <a:p>
            <a:r>
              <a:rPr lang="da-DK"/>
              <a:t>Vi tilbyder rådgivning om energirigtig adfærd, renovering og opvarmning.</a:t>
            </a:r>
          </a:p>
        </p:txBody>
      </p:sp>
      <p:pic>
        <p:nvPicPr>
          <p:cNvPr id="6" name="Billede 3" descr="Et billede, der indeholder monitor, tv, skærm, angiv&#10;&#10;Automatisk genereret beskrivelse">
            <a:extLst>
              <a:ext uri="{FF2B5EF4-FFF2-40B4-BE49-F238E27FC236}">
                <a16:creationId xmlns:a16="http://schemas.microsoft.com/office/drawing/2014/main" id="{EB21EB6A-A91E-2F42-5DE7-0A444DE0F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091" y="609356"/>
            <a:ext cx="5428554" cy="432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lede 7">
            <a:extLst>
              <a:ext uri="{FF2B5EF4-FFF2-40B4-BE49-F238E27FC236}">
                <a16:creationId xmlns:a16="http://schemas.microsoft.com/office/drawing/2014/main" id="{6D645909-515E-B897-FE6E-231F8A74447C}"/>
              </a:ext>
            </a:extLst>
          </p:cNvPr>
          <p:cNvPicPr>
            <a:picLocks noChangeAspect="1"/>
          </p:cNvPicPr>
          <p:nvPr/>
        </p:nvPicPr>
        <p:blipFill rotWithShape="1">
          <a:blip r:embed="rId4"/>
          <a:srcRect l="752" r="752"/>
          <a:stretch/>
        </p:blipFill>
        <p:spPr>
          <a:xfrm>
            <a:off x="4998100" y="1641359"/>
            <a:ext cx="3364956" cy="2087207"/>
          </a:xfrm>
          <a:prstGeom prst="rect">
            <a:avLst/>
          </a:prstGeom>
        </p:spPr>
      </p:pic>
    </p:spTree>
    <p:extLst>
      <p:ext uri="{BB962C8B-B14F-4D97-AF65-F5344CB8AC3E}">
        <p14:creationId xmlns:p14="http://schemas.microsoft.com/office/powerpoint/2010/main" val="3836120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031CA86-8E3B-AE3E-5BC4-707D521BF1EC}"/>
              </a:ext>
            </a:extLst>
          </p:cNvPr>
          <p:cNvSpPr>
            <a:spLocks noGrp="1"/>
          </p:cNvSpPr>
          <p:nvPr>
            <p:ph type="title"/>
          </p:nvPr>
        </p:nvSpPr>
        <p:spPr/>
        <p:txBody>
          <a:bodyPr/>
          <a:lstStyle/>
          <a:p>
            <a:r>
              <a:rPr lang="da-DK">
                <a:latin typeface="Roboto"/>
                <a:ea typeface="Roboto"/>
                <a:cs typeface="Roboto"/>
              </a:rPr>
              <a:t>Find mere om renovering</a:t>
            </a:r>
            <a:endParaRPr lang="da-DK"/>
          </a:p>
        </p:txBody>
      </p:sp>
      <p:sp>
        <p:nvSpPr>
          <p:cNvPr id="7" name="Titel 3">
            <a:extLst>
              <a:ext uri="{FF2B5EF4-FFF2-40B4-BE49-F238E27FC236}">
                <a16:creationId xmlns:a16="http://schemas.microsoft.com/office/drawing/2014/main" id="{3DDAAA41-8F9E-61C8-02E1-D94D3E930879}"/>
              </a:ext>
            </a:extLst>
          </p:cNvPr>
          <p:cNvSpPr txBox="1">
            <a:spLocks noChangeArrowheads="1"/>
          </p:cNvSpPr>
          <p:nvPr/>
        </p:nvSpPr>
        <p:spPr bwMode="auto">
          <a:xfrm>
            <a:off x="628650" y="741634"/>
            <a:ext cx="7886700" cy="42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sz="4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a:lstStyle>
          <a:p>
            <a:pPr eaLnBrk="1" hangingPunct="1"/>
            <a:endParaRPr lang="da-DK" altLang="da-DK" sz="1350">
              <a:solidFill>
                <a:srgbClr val="03473A"/>
              </a:solidFill>
            </a:endParaRPr>
          </a:p>
        </p:txBody>
      </p:sp>
      <p:pic>
        <p:nvPicPr>
          <p:cNvPr id="2" name="Billede 1">
            <a:extLst>
              <a:ext uri="{FF2B5EF4-FFF2-40B4-BE49-F238E27FC236}">
                <a16:creationId xmlns:a16="http://schemas.microsoft.com/office/drawing/2014/main" id="{96EEE124-6693-9517-632B-8E00B2E45E0E}"/>
              </a:ext>
            </a:extLst>
          </p:cNvPr>
          <p:cNvPicPr>
            <a:picLocks noChangeAspect="1"/>
          </p:cNvPicPr>
          <p:nvPr/>
        </p:nvPicPr>
        <p:blipFill>
          <a:blip r:embed="rId3"/>
          <a:stretch>
            <a:fillRect/>
          </a:stretch>
        </p:blipFill>
        <p:spPr>
          <a:xfrm>
            <a:off x="816350" y="1101919"/>
            <a:ext cx="5615940" cy="4183955"/>
          </a:xfrm>
          <a:prstGeom prst="rect">
            <a:avLst/>
          </a:prstGeom>
        </p:spPr>
      </p:pic>
    </p:spTree>
    <p:extLst>
      <p:ext uri="{BB962C8B-B14F-4D97-AF65-F5344CB8AC3E}">
        <p14:creationId xmlns:p14="http://schemas.microsoft.com/office/powerpoint/2010/main" val="442424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8B83B86-3192-B08F-DF98-2818EB12A16F}"/>
              </a:ext>
            </a:extLst>
          </p:cNvPr>
          <p:cNvPicPr>
            <a:picLocks noChangeAspect="1"/>
          </p:cNvPicPr>
          <p:nvPr/>
        </p:nvPicPr>
        <p:blipFill rotWithShape="1">
          <a:blip r:embed="rId2"/>
          <a:srcRect t="2043"/>
          <a:stretch/>
        </p:blipFill>
        <p:spPr>
          <a:xfrm>
            <a:off x="720089" y="1393104"/>
            <a:ext cx="8169537" cy="3195521"/>
          </a:xfrm>
          <a:prstGeom prst="rect">
            <a:avLst/>
          </a:prstGeom>
        </p:spPr>
      </p:pic>
      <p:sp>
        <p:nvSpPr>
          <p:cNvPr id="3" name="Titel 2">
            <a:extLst>
              <a:ext uri="{FF2B5EF4-FFF2-40B4-BE49-F238E27FC236}">
                <a16:creationId xmlns:a16="http://schemas.microsoft.com/office/drawing/2014/main" id="{8CABEC59-BD55-0584-24F7-315E49033A9B}"/>
              </a:ext>
            </a:extLst>
          </p:cNvPr>
          <p:cNvSpPr>
            <a:spLocks noGrp="1"/>
          </p:cNvSpPr>
          <p:nvPr>
            <p:ph type="title"/>
          </p:nvPr>
        </p:nvSpPr>
        <p:spPr/>
        <p:txBody>
          <a:bodyPr/>
          <a:lstStyle/>
          <a:p>
            <a:r>
              <a:rPr lang="da-DK"/>
              <a:t>Gå på jagt efter en håndværker</a:t>
            </a:r>
          </a:p>
        </p:txBody>
      </p:sp>
      <p:sp>
        <p:nvSpPr>
          <p:cNvPr id="7" name="Titel 3">
            <a:extLst>
              <a:ext uri="{FF2B5EF4-FFF2-40B4-BE49-F238E27FC236}">
                <a16:creationId xmlns:a16="http://schemas.microsoft.com/office/drawing/2014/main" id="{EF57FA92-293E-075C-4392-454B5D85CD14}"/>
              </a:ext>
            </a:extLst>
          </p:cNvPr>
          <p:cNvSpPr txBox="1">
            <a:spLocks noChangeArrowheads="1"/>
          </p:cNvSpPr>
          <p:nvPr/>
        </p:nvSpPr>
        <p:spPr bwMode="auto">
          <a:xfrm>
            <a:off x="628650" y="741634"/>
            <a:ext cx="7886700" cy="42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sz="4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a:lstStyle>
          <a:p>
            <a:pPr eaLnBrk="1" hangingPunct="1"/>
            <a:r>
              <a:rPr lang="da-DK" altLang="da-DK" sz="1350">
                <a:solidFill>
                  <a:srgbClr val="03473A"/>
                </a:solidFill>
                <a:latin typeface="Roboto Light"/>
                <a:ea typeface="Roboto Light"/>
                <a:cs typeface="Roboto Light"/>
              </a:rPr>
              <a:t>… med håndværkerlisten</a:t>
            </a:r>
          </a:p>
        </p:txBody>
      </p:sp>
    </p:spTree>
    <p:extLst>
      <p:ext uri="{BB962C8B-B14F-4D97-AF65-F5344CB8AC3E}">
        <p14:creationId xmlns:p14="http://schemas.microsoft.com/office/powerpoint/2010/main" val="2341932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29632B06-1E5A-6339-8988-2846E682EA9F}"/>
              </a:ext>
            </a:extLst>
          </p:cNvPr>
          <p:cNvSpPr txBox="1"/>
          <p:nvPr/>
        </p:nvSpPr>
        <p:spPr>
          <a:xfrm>
            <a:off x="628650" y="3699110"/>
            <a:ext cx="4572000" cy="702756"/>
          </a:xfrm>
          <a:prstGeom prst="rect">
            <a:avLst/>
          </a:prstGeom>
          <a:noFill/>
        </p:spPr>
        <p:txBody>
          <a:bodyPr wrap="square" lIns="91440" tIns="45720" rIns="91440" bIns="45720" anchor="t">
            <a:spAutoFit/>
          </a:bodyPr>
          <a:lstStyle/>
          <a:p>
            <a:pPr marL="342900" lvl="1" indent="-342900">
              <a:lnSpc>
                <a:spcPct val="150000"/>
              </a:lnSpc>
              <a:buFont typeface="Arial"/>
              <a:buChar char="•"/>
            </a:pPr>
            <a:r>
              <a:rPr lang="da-DK" sz="1400">
                <a:latin typeface="Roboto Light"/>
                <a:ea typeface="Roboto Light"/>
                <a:cs typeface="Arial"/>
              </a:rPr>
              <a:t>Find et hus, der ligner dit		</a:t>
            </a:r>
          </a:p>
          <a:p>
            <a:pPr marL="342900" lvl="1" indent="-342900">
              <a:lnSpc>
                <a:spcPct val="150000"/>
              </a:lnSpc>
              <a:buFont typeface="Arial"/>
              <a:buChar char="•"/>
            </a:pPr>
            <a:r>
              <a:rPr lang="da-DK" sz="1400">
                <a:latin typeface="Roboto Light" panose="02000000000000000000" pitchFamily="2" charset="0"/>
                <a:ea typeface="Roboto Light" panose="02000000000000000000" pitchFamily="2" charset="0"/>
                <a:cs typeface="Arial" panose="020B0604020202020204" pitchFamily="34" charset="0"/>
              </a:rPr>
              <a:t>Kan du bruge nogle af disse erfaringer?</a:t>
            </a:r>
          </a:p>
        </p:txBody>
      </p:sp>
      <p:sp>
        <p:nvSpPr>
          <p:cNvPr id="4" name="Titel 3">
            <a:extLst>
              <a:ext uri="{FF2B5EF4-FFF2-40B4-BE49-F238E27FC236}">
                <a16:creationId xmlns:a16="http://schemas.microsoft.com/office/drawing/2014/main" id="{462134C3-C823-5702-F8E2-8B0B400E2EA2}"/>
              </a:ext>
            </a:extLst>
          </p:cNvPr>
          <p:cNvSpPr>
            <a:spLocks noGrp="1"/>
          </p:cNvSpPr>
          <p:nvPr>
            <p:ph type="title"/>
          </p:nvPr>
        </p:nvSpPr>
        <p:spPr/>
        <p:txBody>
          <a:bodyPr/>
          <a:lstStyle/>
          <a:p>
            <a:r>
              <a:rPr lang="da-DK"/>
              <a:t>Bliv inspireret</a:t>
            </a:r>
          </a:p>
        </p:txBody>
      </p:sp>
      <p:sp>
        <p:nvSpPr>
          <p:cNvPr id="8" name="Titel 3">
            <a:extLst>
              <a:ext uri="{FF2B5EF4-FFF2-40B4-BE49-F238E27FC236}">
                <a16:creationId xmlns:a16="http://schemas.microsoft.com/office/drawing/2014/main" id="{11D156DD-7778-86EC-214C-D096D6BF001F}"/>
              </a:ext>
            </a:extLst>
          </p:cNvPr>
          <p:cNvSpPr txBox="1">
            <a:spLocks noChangeArrowheads="1"/>
          </p:cNvSpPr>
          <p:nvPr/>
        </p:nvSpPr>
        <p:spPr bwMode="auto">
          <a:xfrm>
            <a:off x="628650" y="741634"/>
            <a:ext cx="7886700" cy="42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sz="4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a:lstStyle>
          <a:p>
            <a:pPr eaLnBrk="1" hangingPunct="1"/>
            <a:r>
              <a:rPr lang="da-DK" altLang="da-DK" sz="1350">
                <a:solidFill>
                  <a:srgbClr val="03473A"/>
                </a:solidFill>
                <a:latin typeface="Roboto Light"/>
                <a:ea typeface="Roboto Light"/>
                <a:cs typeface="Roboto Light"/>
              </a:rPr>
              <a:t>… af andre husejere</a:t>
            </a:r>
            <a:endParaRPr lang="da-DK" altLang="da-DK" sz="1350" err="1">
              <a:solidFill>
                <a:srgbClr val="03473A"/>
              </a:solidFill>
            </a:endParaRPr>
          </a:p>
        </p:txBody>
      </p:sp>
      <p:pic>
        <p:nvPicPr>
          <p:cNvPr id="2" name="Billede 1">
            <a:extLst>
              <a:ext uri="{FF2B5EF4-FFF2-40B4-BE49-F238E27FC236}">
                <a16:creationId xmlns:a16="http://schemas.microsoft.com/office/drawing/2014/main" id="{C7ADF81D-AF46-09E5-5608-A4738D4A3DE0}"/>
              </a:ext>
            </a:extLst>
          </p:cNvPr>
          <p:cNvPicPr>
            <a:picLocks noChangeAspect="1"/>
          </p:cNvPicPr>
          <p:nvPr/>
        </p:nvPicPr>
        <p:blipFill>
          <a:blip r:embed="rId3"/>
          <a:stretch>
            <a:fillRect/>
          </a:stretch>
        </p:blipFill>
        <p:spPr>
          <a:xfrm>
            <a:off x="712470" y="1466995"/>
            <a:ext cx="5814060" cy="2003715"/>
          </a:xfrm>
          <a:prstGeom prst="rect">
            <a:avLst/>
          </a:prstGeom>
        </p:spPr>
      </p:pic>
    </p:spTree>
    <p:extLst>
      <p:ext uri="{BB962C8B-B14F-4D97-AF65-F5344CB8AC3E}">
        <p14:creationId xmlns:p14="http://schemas.microsoft.com/office/powerpoint/2010/main" val="3534447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05B999BC-8FF7-9FBC-82BB-8096CA97DF17}"/>
              </a:ext>
            </a:extLst>
          </p:cNvPr>
          <p:cNvSpPr txBox="1">
            <a:spLocks/>
          </p:cNvSpPr>
          <p:nvPr/>
        </p:nvSpPr>
        <p:spPr>
          <a:xfrm>
            <a:off x="632460" y="1614882"/>
            <a:ext cx="4983480" cy="835191"/>
          </a:xfrm>
          <a:prstGeom prst="rect">
            <a:avLst/>
          </a:prstGeom>
        </p:spPr>
        <p:txBody>
          <a:bodyPr rtlCol="0">
            <a:noAutofit/>
          </a:bodyPr>
          <a:lstStyle>
            <a:lvl1pPr algn="l" defTabSz="685800" rtl="0" eaLnBrk="0" fontAlgn="base" hangingPunct="0">
              <a:lnSpc>
                <a:spcPct val="90000"/>
              </a:lnSpc>
              <a:spcBef>
                <a:spcPct val="0"/>
              </a:spcBef>
              <a:spcAft>
                <a:spcPct val="0"/>
              </a:spcAft>
              <a:defRPr sz="33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a:lstStyle>
          <a:p>
            <a:pPr eaLnBrk="1" fontAlgn="auto" hangingPunct="1">
              <a:lnSpc>
                <a:spcPct val="100000"/>
              </a:lnSpc>
              <a:spcAft>
                <a:spcPts val="0"/>
              </a:spcAft>
              <a:defRPr/>
            </a:pPr>
            <a:r>
              <a:rPr lang="da-DK" sz="4000" b="1">
                <a:solidFill>
                  <a:srgbClr val="F8F2E0"/>
                </a:solidFill>
                <a:latin typeface="Roboto" panose="02000000000000000000" pitchFamily="2" charset="0"/>
                <a:ea typeface="Roboto" panose="02000000000000000000" pitchFamily="2" charset="0"/>
                <a:cs typeface="Arial"/>
              </a:rPr>
              <a:t>Vil du give os din ærlige mening?</a:t>
            </a:r>
            <a:endParaRPr lang="da-DK" sz="4000" b="1">
              <a:solidFill>
                <a:srgbClr val="F8F2E0"/>
              </a:solidFill>
              <a:latin typeface="Roboto" panose="02000000000000000000" pitchFamily="2" charset="0"/>
              <a:ea typeface="Roboto" panose="02000000000000000000" pitchFamily="2" charset="0"/>
              <a:cs typeface="+mj-cs"/>
            </a:endParaRPr>
          </a:p>
        </p:txBody>
      </p:sp>
      <p:sp>
        <p:nvSpPr>
          <p:cNvPr id="4" name="Tekstfelt 3">
            <a:extLst>
              <a:ext uri="{FF2B5EF4-FFF2-40B4-BE49-F238E27FC236}">
                <a16:creationId xmlns:a16="http://schemas.microsoft.com/office/drawing/2014/main" id="{86AC3684-984F-02E7-92BC-F2E6A2989782}"/>
              </a:ext>
            </a:extLst>
          </p:cNvPr>
          <p:cNvSpPr txBox="1">
            <a:spLocks noChangeArrowheads="1"/>
          </p:cNvSpPr>
          <p:nvPr/>
        </p:nvSpPr>
        <p:spPr bwMode="auto">
          <a:xfrm>
            <a:off x="632459" y="4435230"/>
            <a:ext cx="8102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da-DK" altLang="da-DK" sz="1800" b="1">
                <a:latin typeface="Roboto" panose="02000000000000000000" pitchFamily="2" charset="0"/>
                <a:ea typeface="Roboto" panose="02000000000000000000" pitchFamily="2" charset="0"/>
                <a:cs typeface="Open Sans" panose="020B0606030504020204" pitchFamily="34" charset="0"/>
              </a:rPr>
              <a:t>Få gratis</a:t>
            </a:r>
            <a:r>
              <a:rPr lang="da-DK" altLang="da-DK" sz="1200" b="1">
                <a:latin typeface="Roboto" panose="02000000000000000000" pitchFamily="2" charset="0"/>
                <a:ea typeface="Roboto" panose="02000000000000000000" pitchFamily="2" charset="0"/>
                <a:cs typeface="Open Sans" panose="020B0606030504020204" pitchFamily="34" charset="0"/>
              </a:rPr>
              <a:t> </a:t>
            </a:r>
            <a:r>
              <a:rPr lang="da-DK" altLang="da-DK" sz="1800" b="1">
                <a:latin typeface="Roboto" panose="02000000000000000000" pitchFamily="2" charset="0"/>
                <a:ea typeface="Roboto" panose="02000000000000000000" pitchFamily="2" charset="0"/>
                <a:cs typeface="Open Sans" panose="020B0606030504020204" pitchFamily="34" charset="0"/>
              </a:rPr>
              <a:t>rådgivning her:   </a:t>
            </a:r>
            <a:r>
              <a:rPr lang="da-DK" altLang="da-DK" sz="1800">
                <a:latin typeface="Roboto Light" panose="02000000000000000000" pitchFamily="2" charset="0"/>
                <a:ea typeface="Roboto Light" panose="02000000000000000000" pitchFamily="2" charset="0"/>
                <a:cs typeface="Open Sans"/>
                <a:hlinkClick r:id="rId3">
                  <a:extLst>
                    <a:ext uri="{A12FA001-AC4F-418D-AE19-62706E023703}">
                      <ahyp:hlinkClr xmlns:ahyp="http://schemas.microsoft.com/office/drawing/2018/hyperlinkcolor" val="tx"/>
                    </a:ext>
                  </a:extLst>
                </a:hlinkClick>
              </a:rPr>
              <a:t>info@sparenergi.dk</a:t>
            </a:r>
            <a:r>
              <a:rPr lang="da-DK" altLang="da-DK" sz="1800">
                <a:latin typeface="Roboto Light" panose="02000000000000000000" pitchFamily="2" charset="0"/>
                <a:ea typeface="Roboto Light" panose="02000000000000000000" pitchFamily="2" charset="0"/>
                <a:cs typeface="Open Sans"/>
              </a:rPr>
              <a:t>  </a:t>
            </a:r>
            <a:r>
              <a:rPr lang="da-DK" altLang="da-DK" sz="1800">
                <a:latin typeface="Roboto Light"/>
                <a:ea typeface="Roboto Light"/>
                <a:cs typeface="Open Sans"/>
              </a:rPr>
              <a:t>·  31 15 90 00  ·   </a:t>
            </a:r>
            <a:r>
              <a:rPr lang="da-DK" altLang="da-DK" sz="1800" err="1">
                <a:latin typeface="Roboto Light"/>
                <a:ea typeface="Roboto Light"/>
                <a:cs typeface="Open Sans"/>
              </a:rPr>
              <a:t>SparEnergi.dk</a:t>
            </a:r>
            <a:endParaRPr lang="da-DK" altLang="da-DK" sz="1800">
              <a:latin typeface="Roboto Light"/>
              <a:ea typeface="Roboto Light"/>
              <a:cs typeface="Open Sans"/>
            </a:endParaRPr>
          </a:p>
          <a:p>
            <a:pPr eaLnBrk="1" hangingPunct="1"/>
            <a:endParaRPr lang="da-DK" altLang="da-DK" sz="1800" b="1">
              <a:latin typeface="Roboto" panose="02000000000000000000" pitchFamily="2" charset="0"/>
              <a:ea typeface="Roboto" panose="02000000000000000000" pitchFamily="2" charset="0"/>
              <a:cs typeface="Open Sans" panose="020B0606030504020204" pitchFamily="34" charset="0"/>
            </a:endParaRPr>
          </a:p>
        </p:txBody>
      </p:sp>
      <p:sp>
        <p:nvSpPr>
          <p:cNvPr id="6" name="Ellipse 5">
            <a:extLst>
              <a:ext uri="{FF2B5EF4-FFF2-40B4-BE49-F238E27FC236}">
                <a16:creationId xmlns:a16="http://schemas.microsoft.com/office/drawing/2014/main" id="{3B8C26ED-76AE-E4B9-E88B-3F540764F6A9}"/>
              </a:ext>
            </a:extLst>
          </p:cNvPr>
          <p:cNvSpPr/>
          <p:nvPr/>
        </p:nvSpPr>
        <p:spPr>
          <a:xfrm>
            <a:off x="5539740" y="1081617"/>
            <a:ext cx="2736912" cy="2736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solidFill>
                  <a:sysClr val="windowText" lastClr="000000"/>
                </a:solidFill>
              </a:ln>
            </a:endParaRPr>
          </a:p>
        </p:txBody>
      </p:sp>
      <p:pic>
        <p:nvPicPr>
          <p:cNvPr id="7" name="Billede 6">
            <a:extLst>
              <a:ext uri="{FF2B5EF4-FFF2-40B4-BE49-F238E27FC236}">
                <a16:creationId xmlns:a16="http://schemas.microsoft.com/office/drawing/2014/main" id="{3B9D7F80-6833-EB75-3DD6-4AD6C1870663}"/>
              </a:ext>
            </a:extLst>
          </p:cNvPr>
          <p:cNvPicPr>
            <a:picLocks noChangeAspect="1"/>
          </p:cNvPicPr>
          <p:nvPr/>
        </p:nvPicPr>
        <p:blipFill>
          <a:blip r:embed="rId4"/>
          <a:srcRect/>
          <a:stretch/>
        </p:blipFill>
        <p:spPr>
          <a:xfrm>
            <a:off x="5991612" y="1602182"/>
            <a:ext cx="1831588" cy="1810228"/>
          </a:xfrm>
          <a:prstGeom prst="rect">
            <a:avLst/>
          </a:prstGeom>
        </p:spPr>
      </p:pic>
    </p:spTree>
    <p:extLst>
      <p:ext uri="{BB962C8B-B14F-4D97-AF65-F5344CB8AC3E}">
        <p14:creationId xmlns:p14="http://schemas.microsoft.com/office/powerpoint/2010/main" val="345462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felt 12">
            <a:extLst>
              <a:ext uri="{FF2B5EF4-FFF2-40B4-BE49-F238E27FC236}">
                <a16:creationId xmlns:a16="http://schemas.microsoft.com/office/drawing/2014/main" id="{975F1235-9B06-E1DB-FBF4-1C50CA5B2E4D}"/>
              </a:ext>
            </a:extLst>
          </p:cNvPr>
          <p:cNvSpPr txBox="1"/>
          <p:nvPr/>
        </p:nvSpPr>
        <p:spPr>
          <a:xfrm>
            <a:off x="628650" y="2419516"/>
            <a:ext cx="3943350" cy="461665"/>
          </a:xfrm>
          <a:prstGeom prst="rect">
            <a:avLst/>
          </a:prstGeom>
          <a:noFill/>
        </p:spPr>
        <p:txBody>
          <a:bodyPr wrap="square">
            <a:spAutoFit/>
          </a:bodyPr>
          <a:lstStyle/>
          <a:p>
            <a:pPr marL="0" marR="0" lvl="0" indent="0" defTabSz="685800" rtl="0" eaLnBrk="0" fontAlgn="base" latinLnBrk="0" hangingPunct="0">
              <a:lnSpc>
                <a:spcPct val="100000"/>
              </a:lnSpc>
              <a:spcBef>
                <a:spcPct val="0"/>
              </a:spcBef>
              <a:spcAft>
                <a:spcPct val="0"/>
              </a:spcAft>
              <a:buClrTx/>
              <a:buSzTx/>
              <a:buFontTx/>
              <a:buNone/>
              <a:tabLst/>
              <a:defRPr/>
            </a:pPr>
            <a:r>
              <a:rPr kumimoji="0" lang="da-DK" sz="24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Arial"/>
              </a:rPr>
              <a:t>Find de gode vaner frem</a:t>
            </a:r>
            <a:endParaRPr kumimoji="0" lang="da-DK" sz="2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endParaRPr>
          </a:p>
        </p:txBody>
      </p:sp>
      <p:sp>
        <p:nvSpPr>
          <p:cNvPr id="3" name="Titel 2">
            <a:extLst>
              <a:ext uri="{FF2B5EF4-FFF2-40B4-BE49-F238E27FC236}">
                <a16:creationId xmlns:a16="http://schemas.microsoft.com/office/drawing/2014/main" id="{C87557FA-CDC0-0AA9-CE44-34065EA2F670}"/>
              </a:ext>
            </a:extLst>
          </p:cNvPr>
          <p:cNvSpPr>
            <a:spLocks noGrp="1"/>
          </p:cNvSpPr>
          <p:nvPr>
            <p:ph type="title"/>
          </p:nvPr>
        </p:nvSpPr>
        <p:spPr>
          <a:xfrm>
            <a:off x="628650" y="1616822"/>
            <a:ext cx="5154930" cy="1233058"/>
          </a:xfrm>
        </p:spPr>
        <p:txBody>
          <a:bodyPr/>
          <a:lstStyle/>
          <a:p>
            <a:r>
              <a:rPr lang="da-DK"/>
              <a:t>Spar på energien</a:t>
            </a:r>
          </a:p>
        </p:txBody>
      </p:sp>
      <p:pic>
        <p:nvPicPr>
          <p:cNvPr id="4" name="Billede 3">
            <a:extLst>
              <a:ext uri="{FF2B5EF4-FFF2-40B4-BE49-F238E27FC236}">
                <a16:creationId xmlns:a16="http://schemas.microsoft.com/office/drawing/2014/main" id="{F6F50806-2AF5-159A-396D-6FFE7CB825A2}"/>
              </a:ext>
            </a:extLst>
          </p:cNvPr>
          <p:cNvPicPr>
            <a:picLocks noChangeAspect="1"/>
          </p:cNvPicPr>
          <p:nvPr/>
        </p:nvPicPr>
        <p:blipFill>
          <a:blip r:embed="rId3"/>
          <a:stretch>
            <a:fillRect/>
          </a:stretch>
        </p:blipFill>
        <p:spPr>
          <a:xfrm>
            <a:off x="4920342" y="1362556"/>
            <a:ext cx="3769179" cy="2974648"/>
          </a:xfrm>
          <a:prstGeom prst="rect">
            <a:avLst/>
          </a:prstGeom>
        </p:spPr>
      </p:pic>
    </p:spTree>
    <p:extLst>
      <p:ext uri="{BB962C8B-B14F-4D97-AF65-F5344CB8AC3E}">
        <p14:creationId xmlns:p14="http://schemas.microsoft.com/office/powerpoint/2010/main" val="312353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el 1">
            <a:extLst>
              <a:ext uri="{FF2B5EF4-FFF2-40B4-BE49-F238E27FC236}">
                <a16:creationId xmlns:a16="http://schemas.microsoft.com/office/drawing/2014/main" id="{A0A48CB1-20AA-041F-B4D0-89B20BC3CC65}"/>
              </a:ext>
            </a:extLst>
          </p:cNvPr>
          <p:cNvSpPr>
            <a:spLocks noGrp="1" noChangeArrowheads="1"/>
          </p:cNvSpPr>
          <p:nvPr>
            <p:ph type="title"/>
          </p:nvPr>
        </p:nvSpPr>
        <p:spPr>
          <a:prstGeom prst="rect">
            <a:avLst/>
          </a:prstGeom>
        </p:spPr>
        <p:txBody>
          <a:bodyPr/>
          <a:lstStyle/>
          <a:p>
            <a:pPr eaLnBrk="1" hangingPunct="1"/>
            <a:r>
              <a:rPr lang="da-DK" altLang="da-DK" sz="2500">
                <a:latin typeface="Roboto Medium" panose="02000000000000000000" pitchFamily="2" charset="0"/>
                <a:ea typeface="Roboto Medium" panose="02000000000000000000" pitchFamily="2" charset="0"/>
              </a:rPr>
              <a:t>Dit varmeforbrug afhænger af</a:t>
            </a:r>
          </a:p>
        </p:txBody>
      </p:sp>
      <p:sp>
        <p:nvSpPr>
          <p:cNvPr id="20484" name="Pladsholder til indhold 2">
            <a:extLst>
              <a:ext uri="{FF2B5EF4-FFF2-40B4-BE49-F238E27FC236}">
                <a16:creationId xmlns:a16="http://schemas.microsoft.com/office/drawing/2014/main" id="{E4762396-5726-B4BF-F972-732C92972701}"/>
              </a:ext>
            </a:extLst>
          </p:cNvPr>
          <p:cNvSpPr>
            <a:spLocks noGrp="1"/>
          </p:cNvSpPr>
          <p:nvPr>
            <p:ph idx="1"/>
          </p:nvPr>
        </p:nvSpPr>
        <p:spPr>
          <a:xfrm>
            <a:off x="628650" y="2982225"/>
            <a:ext cx="2631754" cy="1650498"/>
          </a:xfrm>
          <a:prstGeom prst="rect">
            <a:avLst/>
          </a:prstGeom>
        </p:spPr>
        <p:txBody>
          <a:bodyPr/>
          <a:lstStyle/>
          <a:p>
            <a:pPr eaLnBrk="1" hangingPunct="1"/>
            <a:r>
              <a:rPr lang="da-DK" altLang="da-DK" sz="1400">
                <a:cs typeface="Roboto Light" panose="02000000000000000000" pitchFamily="2" charset="0"/>
              </a:rPr>
              <a:t>husets tilstand, f.eks. hvor godt det er isoleret</a:t>
            </a:r>
          </a:p>
          <a:p>
            <a:pPr eaLnBrk="1" hangingPunct="1"/>
            <a:r>
              <a:rPr lang="da-DK" altLang="da-DK" sz="1400">
                <a:cs typeface="Roboto Light" panose="02000000000000000000" pitchFamily="2" charset="0"/>
              </a:rPr>
              <a:t>vinduernes størrelse og placering i forhold til solen</a:t>
            </a:r>
          </a:p>
        </p:txBody>
      </p:sp>
      <p:sp>
        <p:nvSpPr>
          <p:cNvPr id="2" name="Pladsholder til indhold 2">
            <a:extLst>
              <a:ext uri="{FF2B5EF4-FFF2-40B4-BE49-F238E27FC236}">
                <a16:creationId xmlns:a16="http://schemas.microsoft.com/office/drawing/2014/main" id="{F3A564E4-9786-B4F6-EBF8-E9ADAB5583F0}"/>
              </a:ext>
            </a:extLst>
          </p:cNvPr>
          <p:cNvSpPr txBox="1">
            <a:spLocks/>
          </p:cNvSpPr>
          <p:nvPr/>
        </p:nvSpPr>
        <p:spPr>
          <a:xfrm>
            <a:off x="3624771" y="2982225"/>
            <a:ext cx="2377197" cy="1540439"/>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r>
              <a:rPr lang="da-DK" altLang="da-DK" sz="1400">
                <a:latin typeface="Roboto Light" panose="02000000000000000000" pitchFamily="2" charset="0"/>
                <a:ea typeface="Roboto Light" panose="02000000000000000000" pitchFamily="2" charset="0"/>
              </a:rPr>
              <a:t>indstillingerne på varmeanlægget</a:t>
            </a:r>
          </a:p>
          <a:p>
            <a:pPr eaLnBrk="1" hangingPunct="1"/>
            <a:r>
              <a:rPr lang="da-DK" altLang="da-DK" sz="1400">
                <a:latin typeface="Roboto Light" panose="02000000000000000000" pitchFamily="2" charset="0"/>
                <a:ea typeface="Roboto Light" panose="02000000000000000000" pitchFamily="2" charset="0"/>
              </a:rPr>
              <a:t>styringen af varmeanlægget</a:t>
            </a:r>
          </a:p>
          <a:p>
            <a:pPr eaLnBrk="1" hangingPunct="1"/>
            <a:r>
              <a:rPr lang="da-DK" altLang="da-DK" sz="1400">
                <a:latin typeface="Roboto Light" panose="02000000000000000000" pitchFamily="2" charset="0"/>
                <a:ea typeface="Roboto Light" panose="02000000000000000000" pitchFamily="2" charset="0"/>
              </a:rPr>
              <a:t>fyrets virkningsgrad</a:t>
            </a:r>
          </a:p>
        </p:txBody>
      </p:sp>
      <p:sp>
        <p:nvSpPr>
          <p:cNvPr id="3" name="Pladsholder til indhold 2">
            <a:extLst>
              <a:ext uri="{FF2B5EF4-FFF2-40B4-BE49-F238E27FC236}">
                <a16:creationId xmlns:a16="http://schemas.microsoft.com/office/drawing/2014/main" id="{DCD8EE5A-6FA1-62CD-FBB0-0C21E026A7E5}"/>
              </a:ext>
            </a:extLst>
          </p:cNvPr>
          <p:cNvSpPr txBox="1">
            <a:spLocks/>
          </p:cNvSpPr>
          <p:nvPr/>
        </p:nvSpPr>
        <p:spPr>
          <a:xfrm>
            <a:off x="6366335" y="2982225"/>
            <a:ext cx="2339920" cy="1812813"/>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r>
              <a:rPr lang="da-DK" altLang="da-DK" sz="1400">
                <a:latin typeface="Roboto Light" panose="02000000000000000000" pitchFamily="2" charset="0"/>
                <a:ea typeface="Roboto Light" panose="02000000000000000000" pitchFamily="2" charset="0"/>
              </a:rPr>
              <a:t>dine vaner</a:t>
            </a:r>
          </a:p>
          <a:p>
            <a:pPr eaLnBrk="1" hangingPunct="1"/>
            <a:r>
              <a:rPr lang="da-DK" altLang="da-DK" sz="1400">
                <a:latin typeface="Roboto Light" panose="02000000000000000000" pitchFamily="2" charset="0"/>
                <a:ea typeface="Roboto Light" panose="02000000000000000000" pitchFamily="2" charset="0"/>
              </a:rPr>
              <a:t>antal beboere</a:t>
            </a:r>
          </a:p>
          <a:p>
            <a:pPr eaLnBrk="1" hangingPunct="1"/>
            <a:r>
              <a:rPr lang="da-DK" altLang="da-DK" sz="1400">
                <a:latin typeface="Roboto Light" panose="02000000000000000000" pitchFamily="2" charset="0"/>
                <a:ea typeface="Roboto Light" panose="02000000000000000000" pitchFamily="2" charset="0"/>
              </a:rPr>
              <a:t>alder på husets beboere</a:t>
            </a:r>
          </a:p>
          <a:p>
            <a:pPr eaLnBrk="1" hangingPunct="1"/>
            <a:r>
              <a:rPr lang="da-DK" altLang="da-DK" sz="1400">
                <a:latin typeface="Roboto Light" panose="02000000000000000000" pitchFamily="2" charset="0"/>
                <a:ea typeface="Roboto Light" panose="02000000000000000000" pitchFamily="2" charset="0"/>
              </a:rPr>
              <a:t>vejret</a:t>
            </a:r>
          </a:p>
        </p:txBody>
      </p:sp>
      <p:pic>
        <p:nvPicPr>
          <p:cNvPr id="6" name="Billede 5">
            <a:extLst>
              <a:ext uri="{FF2B5EF4-FFF2-40B4-BE49-F238E27FC236}">
                <a16:creationId xmlns:a16="http://schemas.microsoft.com/office/drawing/2014/main" id="{BD9A4F28-FED0-2B14-43B3-C5E9683737AC}"/>
              </a:ext>
            </a:extLst>
          </p:cNvPr>
          <p:cNvPicPr>
            <a:picLocks noChangeAspect="1"/>
          </p:cNvPicPr>
          <p:nvPr/>
        </p:nvPicPr>
        <p:blipFill>
          <a:blip r:embed="rId3"/>
          <a:stretch>
            <a:fillRect/>
          </a:stretch>
        </p:blipFill>
        <p:spPr>
          <a:xfrm>
            <a:off x="6471696" y="1334571"/>
            <a:ext cx="1760031" cy="1389022"/>
          </a:xfrm>
          <a:prstGeom prst="rect">
            <a:avLst/>
          </a:prstGeom>
        </p:spPr>
      </p:pic>
      <p:pic>
        <p:nvPicPr>
          <p:cNvPr id="7" name="Billede 6">
            <a:extLst>
              <a:ext uri="{FF2B5EF4-FFF2-40B4-BE49-F238E27FC236}">
                <a16:creationId xmlns:a16="http://schemas.microsoft.com/office/drawing/2014/main" id="{439A39BB-B554-0A8D-CFA8-1240E7B67023}"/>
              </a:ext>
            </a:extLst>
          </p:cNvPr>
          <p:cNvPicPr>
            <a:picLocks noChangeAspect="1"/>
          </p:cNvPicPr>
          <p:nvPr/>
        </p:nvPicPr>
        <p:blipFill>
          <a:blip r:embed="rId4"/>
          <a:stretch>
            <a:fillRect/>
          </a:stretch>
        </p:blipFill>
        <p:spPr>
          <a:xfrm>
            <a:off x="3759742" y="1292543"/>
            <a:ext cx="2180987" cy="1431050"/>
          </a:xfrm>
          <a:prstGeom prst="rect">
            <a:avLst/>
          </a:prstGeom>
        </p:spPr>
      </p:pic>
      <p:pic>
        <p:nvPicPr>
          <p:cNvPr id="8" name="Billede 7">
            <a:extLst>
              <a:ext uri="{FF2B5EF4-FFF2-40B4-BE49-F238E27FC236}">
                <a16:creationId xmlns:a16="http://schemas.microsoft.com/office/drawing/2014/main" id="{E5E68E07-36B6-EE6E-8285-057A51D46635}"/>
              </a:ext>
            </a:extLst>
          </p:cNvPr>
          <p:cNvPicPr>
            <a:picLocks noChangeAspect="1"/>
          </p:cNvPicPr>
          <p:nvPr/>
        </p:nvPicPr>
        <p:blipFill>
          <a:blip r:embed="rId5"/>
          <a:stretch>
            <a:fillRect/>
          </a:stretch>
        </p:blipFill>
        <p:spPr>
          <a:xfrm>
            <a:off x="685801" y="1532397"/>
            <a:ext cx="2465011" cy="11911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a:extLst>
              <a:ext uri="{FF2B5EF4-FFF2-40B4-BE49-F238E27FC236}">
                <a16:creationId xmlns:a16="http://schemas.microsoft.com/office/drawing/2014/main" id="{0B75A37B-D575-7FA5-B95B-313EE4F88BE0}"/>
              </a:ext>
            </a:extLst>
          </p:cNvPr>
          <p:cNvSpPr txBox="1"/>
          <p:nvPr/>
        </p:nvSpPr>
        <p:spPr>
          <a:xfrm>
            <a:off x="628650" y="3241889"/>
            <a:ext cx="1724722" cy="1505027"/>
          </a:xfrm>
          <a:prstGeom prst="rect">
            <a:avLst/>
          </a:prstGeom>
          <a:noFill/>
        </p:spPr>
        <p:txBody>
          <a:bodyPr wrap="square" rtlCol="0">
            <a:spAutoFit/>
          </a:bodyPr>
          <a:lstStyle/>
          <a:p>
            <a:pPr eaLnBrk="1" hangingPunct="1">
              <a:lnSpc>
                <a:spcPct val="110000"/>
              </a:lnSpc>
            </a:pPr>
            <a: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t>Sænk temperaturen, </a:t>
            </a:r>
            <a:b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br>
            <a: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t>og indstil termostaterne ens</a:t>
            </a:r>
          </a:p>
          <a:p>
            <a:pPr eaLnBrk="1" hangingPunct="1">
              <a:lnSpc>
                <a:spcPct val="110000"/>
              </a:lnSpc>
            </a:pPr>
            <a:endPar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endParaRPr>
          </a:p>
          <a:p>
            <a:pPr eaLnBrk="1" hangingPunct="1">
              <a:lnSpc>
                <a:spcPct val="110000"/>
              </a:lnSpc>
            </a:pPr>
            <a:r>
              <a:rPr lang="da-DK" sz="900">
                <a:solidFill>
                  <a:schemeClr val="bg1"/>
                </a:solidFill>
                <a:latin typeface="Roboto Light" panose="02000000000000000000" pitchFamily="2" charset="0"/>
                <a:ea typeface="Roboto Light" panose="02000000000000000000" pitchFamily="2" charset="0"/>
              </a:rPr>
              <a:t>Hvis du skruer 2 grader ned, kan et typisk hus på 140 m</a:t>
            </a:r>
            <a:r>
              <a:rPr lang="da-DK" sz="900" baseline="30000">
                <a:solidFill>
                  <a:schemeClr val="bg1"/>
                </a:solidFill>
                <a:latin typeface="Roboto Light" panose="02000000000000000000" pitchFamily="2" charset="0"/>
                <a:ea typeface="Roboto Light" panose="02000000000000000000" pitchFamily="2" charset="0"/>
              </a:rPr>
              <a:t>2 </a:t>
            </a:r>
            <a:r>
              <a:rPr lang="da-DK" sz="900">
                <a:solidFill>
                  <a:schemeClr val="bg1"/>
                </a:solidFill>
                <a:latin typeface="Roboto Light" panose="02000000000000000000" pitchFamily="2" charset="0"/>
                <a:ea typeface="Roboto Light" panose="02000000000000000000" pitchFamily="2" charset="0"/>
              </a:rPr>
              <a:t>spare 2.400 kr. om året med de nuværende gaspriser</a:t>
            </a:r>
            <a:r>
              <a:rPr lang="da-DK" sz="900">
                <a:latin typeface="Roboto Light" panose="02000000000000000000" pitchFamily="2" charset="0"/>
                <a:ea typeface="Roboto Light" panose="02000000000000000000" pitchFamily="2" charset="0"/>
              </a:rPr>
              <a:t>.</a:t>
            </a:r>
          </a:p>
        </p:txBody>
      </p:sp>
      <p:sp>
        <p:nvSpPr>
          <p:cNvPr id="13" name="Tekstfelt 8">
            <a:extLst>
              <a:ext uri="{FF2B5EF4-FFF2-40B4-BE49-F238E27FC236}">
                <a16:creationId xmlns:a16="http://schemas.microsoft.com/office/drawing/2014/main" id="{61D19008-5AB0-B89D-BA28-06B0880239FE}"/>
              </a:ext>
            </a:extLst>
          </p:cNvPr>
          <p:cNvSpPr txBox="1">
            <a:spLocks noChangeArrowheads="1"/>
          </p:cNvSpPr>
          <p:nvPr/>
        </p:nvSpPr>
        <p:spPr bwMode="auto">
          <a:xfrm>
            <a:off x="4832242" y="3210227"/>
            <a:ext cx="1728000" cy="130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lnSpc>
                <a:spcPct val="110000"/>
              </a:lnSpc>
            </a:pPr>
            <a: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t>Aflæs varmeforbruget jævnligt</a:t>
            </a:r>
          </a:p>
          <a:p>
            <a:pPr eaLnBrk="1" hangingPunct="1">
              <a:lnSpc>
                <a:spcPct val="110000"/>
              </a:lnSpc>
            </a:pPr>
            <a:endPar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10000"/>
              </a:lnSpc>
            </a:pPr>
            <a:r>
              <a:rPr lang="da-DK" sz="900">
                <a:solidFill>
                  <a:schemeClr val="bg1"/>
                </a:solidFill>
                <a:latin typeface="Roboto Light" panose="02000000000000000000" pitchFamily="2" charset="0"/>
                <a:ea typeface="Roboto Light" panose="02000000000000000000" pitchFamily="2" charset="0"/>
              </a:rPr>
              <a:t>Aflæs f.eks. en gang om måneden. En uventet stigning kan skyldes en fejl i varmesystemet.</a:t>
            </a:r>
          </a:p>
        </p:txBody>
      </p:sp>
      <p:sp>
        <p:nvSpPr>
          <p:cNvPr id="15" name="Tekstfelt 12">
            <a:extLst>
              <a:ext uri="{FF2B5EF4-FFF2-40B4-BE49-F238E27FC236}">
                <a16:creationId xmlns:a16="http://schemas.microsoft.com/office/drawing/2014/main" id="{86B57AE0-0F45-2FFC-424D-89ED11E46C2B}"/>
              </a:ext>
            </a:extLst>
          </p:cNvPr>
          <p:cNvSpPr txBox="1">
            <a:spLocks noChangeArrowheads="1"/>
          </p:cNvSpPr>
          <p:nvPr/>
        </p:nvSpPr>
        <p:spPr bwMode="auto">
          <a:xfrm>
            <a:off x="2677478" y="3238265"/>
            <a:ext cx="1728000" cy="10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lnSpc>
                <a:spcPct val="110000"/>
              </a:lnSpc>
            </a:pPr>
            <a: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t>Gå dit hus igennem</a:t>
            </a:r>
          </a:p>
          <a:p>
            <a:pPr>
              <a:lnSpc>
                <a:spcPct val="110000"/>
              </a:lnSpc>
            </a:pPr>
            <a:endParaRPr lang="da-DK" sz="1200" b="1">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10000"/>
              </a:lnSpc>
            </a:pPr>
            <a:r>
              <a:rPr lang="da-DK" sz="900">
                <a:solidFill>
                  <a:schemeClr val="bg1"/>
                </a:solidFill>
                <a:latin typeface="Roboto Light" panose="02000000000000000000" pitchFamily="2" charset="0"/>
                <a:ea typeface="Roboto Light" panose="02000000000000000000" pitchFamily="2" charset="0"/>
              </a:rPr>
              <a:t>Der kan være utætheder eller steder, hvor man kan isolere bedre. Nogen gange er det lettere, end du tror.</a:t>
            </a:r>
          </a:p>
        </p:txBody>
      </p:sp>
      <p:sp>
        <p:nvSpPr>
          <p:cNvPr id="6" name="Titel 3">
            <a:extLst>
              <a:ext uri="{FF2B5EF4-FFF2-40B4-BE49-F238E27FC236}">
                <a16:creationId xmlns:a16="http://schemas.microsoft.com/office/drawing/2014/main" id="{E3CEA19F-7552-DD5C-2B38-C48FBE5CF014}"/>
              </a:ext>
            </a:extLst>
          </p:cNvPr>
          <p:cNvSpPr txBox="1">
            <a:spLocks noChangeArrowheads="1"/>
          </p:cNvSpPr>
          <p:nvPr/>
        </p:nvSpPr>
        <p:spPr bwMode="auto">
          <a:xfrm>
            <a:off x="628650" y="741634"/>
            <a:ext cx="7886700" cy="42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sz="4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a:lstStyle>
          <a:p>
            <a:pPr eaLnBrk="1" hangingPunct="1"/>
            <a:r>
              <a:rPr lang="da-DK" altLang="da-DK" sz="1350">
                <a:solidFill>
                  <a:schemeClr val="bg1"/>
                </a:solidFill>
              </a:rPr>
              <a:t>Husk de gode vaner</a:t>
            </a:r>
          </a:p>
        </p:txBody>
      </p:sp>
      <p:sp>
        <p:nvSpPr>
          <p:cNvPr id="5" name="Tekstfelt 8">
            <a:extLst>
              <a:ext uri="{FF2B5EF4-FFF2-40B4-BE49-F238E27FC236}">
                <a16:creationId xmlns:a16="http://schemas.microsoft.com/office/drawing/2014/main" id="{C1222713-9445-5320-E66B-0E3B5BF835E1}"/>
              </a:ext>
            </a:extLst>
          </p:cNvPr>
          <p:cNvSpPr txBox="1">
            <a:spLocks noChangeArrowheads="1"/>
          </p:cNvSpPr>
          <p:nvPr/>
        </p:nvSpPr>
        <p:spPr bwMode="auto">
          <a:xfrm>
            <a:off x="6987006" y="3238396"/>
            <a:ext cx="1728000" cy="130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lnSpc>
                <a:spcPct val="110000"/>
              </a:lnSpc>
            </a:pPr>
            <a: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t>Hold 55 grader i din varmtvandsbeholder</a:t>
            </a:r>
          </a:p>
          <a:p>
            <a:pPr eaLnBrk="1" hangingPunct="1">
              <a:lnSpc>
                <a:spcPct val="110000"/>
              </a:lnSpc>
            </a:pPr>
            <a:endPar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endParaRPr>
          </a:p>
          <a:p>
            <a:pPr>
              <a:lnSpc>
                <a:spcPct val="110000"/>
              </a:lnSpc>
            </a:pPr>
            <a:r>
              <a:rPr lang="da-DK" sz="900">
                <a:solidFill>
                  <a:schemeClr val="bg1"/>
                </a:solidFill>
                <a:latin typeface="Roboto Light" panose="02000000000000000000" pitchFamily="2" charset="0"/>
                <a:ea typeface="Roboto Light" panose="02000000000000000000" pitchFamily="2" charset="0"/>
              </a:rPr>
              <a:t>Tjek indstillingerne på dit fyr eller varmtvandsbeholder. </a:t>
            </a:r>
            <a:br>
              <a:rPr lang="da-DK" sz="900">
                <a:solidFill>
                  <a:schemeClr val="bg1"/>
                </a:solidFill>
                <a:latin typeface="Roboto Light" panose="02000000000000000000" pitchFamily="2" charset="0"/>
                <a:ea typeface="Roboto Light" panose="02000000000000000000" pitchFamily="2" charset="0"/>
              </a:rPr>
            </a:br>
            <a:r>
              <a:rPr lang="da-DK" sz="900">
                <a:solidFill>
                  <a:schemeClr val="bg1"/>
                </a:solidFill>
                <a:latin typeface="Roboto Light" panose="02000000000000000000" pitchFamily="2" charset="0"/>
                <a:ea typeface="Roboto Light" panose="02000000000000000000" pitchFamily="2" charset="0"/>
              </a:rPr>
              <a:t>Sæt temperaturen til </a:t>
            </a:r>
            <a:br>
              <a:rPr lang="da-DK" sz="900">
                <a:solidFill>
                  <a:schemeClr val="bg1"/>
                </a:solidFill>
                <a:latin typeface="Roboto Light" panose="02000000000000000000" pitchFamily="2" charset="0"/>
                <a:ea typeface="Roboto Light" panose="02000000000000000000" pitchFamily="2" charset="0"/>
              </a:rPr>
            </a:br>
            <a:r>
              <a:rPr lang="da-DK" sz="900">
                <a:solidFill>
                  <a:schemeClr val="bg1"/>
                </a:solidFill>
                <a:latin typeface="Roboto Light" panose="02000000000000000000" pitchFamily="2" charset="0"/>
                <a:ea typeface="Roboto Light" panose="02000000000000000000" pitchFamily="2" charset="0"/>
              </a:rPr>
              <a:t>maks. 55 grader. </a:t>
            </a:r>
          </a:p>
        </p:txBody>
      </p:sp>
      <p:sp>
        <p:nvSpPr>
          <p:cNvPr id="44" name="Titel 43">
            <a:extLst>
              <a:ext uri="{FF2B5EF4-FFF2-40B4-BE49-F238E27FC236}">
                <a16:creationId xmlns:a16="http://schemas.microsoft.com/office/drawing/2014/main" id="{90FB98B0-9D6D-DC31-64AF-49E656C837E2}"/>
              </a:ext>
            </a:extLst>
          </p:cNvPr>
          <p:cNvSpPr>
            <a:spLocks noGrp="1"/>
          </p:cNvSpPr>
          <p:nvPr>
            <p:ph type="title"/>
          </p:nvPr>
        </p:nvSpPr>
        <p:spPr>
          <a:xfrm>
            <a:off x="628650" y="382385"/>
            <a:ext cx="6935932" cy="573579"/>
          </a:xfrm>
        </p:spPr>
        <p:txBody>
          <a:bodyPr/>
          <a:lstStyle/>
          <a:p>
            <a:r>
              <a:rPr lang="da-DK"/>
              <a:t>Spar på energien</a:t>
            </a:r>
          </a:p>
        </p:txBody>
      </p:sp>
      <p:pic>
        <p:nvPicPr>
          <p:cNvPr id="7" name="Billede 6">
            <a:extLst>
              <a:ext uri="{FF2B5EF4-FFF2-40B4-BE49-F238E27FC236}">
                <a16:creationId xmlns:a16="http://schemas.microsoft.com/office/drawing/2014/main" id="{946F46C9-67C5-D3C9-7F45-65A1AD7E48FF}"/>
              </a:ext>
            </a:extLst>
          </p:cNvPr>
          <p:cNvPicPr>
            <a:picLocks noChangeAspect="1"/>
          </p:cNvPicPr>
          <p:nvPr/>
        </p:nvPicPr>
        <p:blipFill>
          <a:blip r:embed="rId3"/>
          <a:srcRect/>
          <a:stretch/>
        </p:blipFill>
        <p:spPr>
          <a:xfrm>
            <a:off x="7449640" y="1572802"/>
            <a:ext cx="634417" cy="1517084"/>
          </a:xfrm>
          <a:prstGeom prst="rect">
            <a:avLst/>
          </a:prstGeom>
        </p:spPr>
      </p:pic>
      <p:pic>
        <p:nvPicPr>
          <p:cNvPr id="16" name="Billede 15">
            <a:extLst>
              <a:ext uri="{FF2B5EF4-FFF2-40B4-BE49-F238E27FC236}">
                <a16:creationId xmlns:a16="http://schemas.microsoft.com/office/drawing/2014/main" id="{F0F89288-A746-AAFC-85BC-0F5109385178}"/>
              </a:ext>
            </a:extLst>
          </p:cNvPr>
          <p:cNvPicPr>
            <a:picLocks noChangeAspect="1"/>
          </p:cNvPicPr>
          <p:nvPr/>
        </p:nvPicPr>
        <p:blipFill>
          <a:blip r:embed="rId4"/>
          <a:srcRect/>
          <a:stretch/>
        </p:blipFill>
        <p:spPr>
          <a:xfrm>
            <a:off x="5093457" y="1687239"/>
            <a:ext cx="1217253" cy="1075623"/>
          </a:xfrm>
          <a:prstGeom prst="rect">
            <a:avLst/>
          </a:prstGeom>
        </p:spPr>
      </p:pic>
      <p:pic>
        <p:nvPicPr>
          <p:cNvPr id="18" name="Billede 17">
            <a:extLst>
              <a:ext uri="{FF2B5EF4-FFF2-40B4-BE49-F238E27FC236}">
                <a16:creationId xmlns:a16="http://schemas.microsoft.com/office/drawing/2014/main" id="{5B0036E8-88AE-07FC-95A0-47292BB68F5E}"/>
              </a:ext>
            </a:extLst>
          </p:cNvPr>
          <p:cNvPicPr>
            <a:picLocks noChangeAspect="1"/>
          </p:cNvPicPr>
          <p:nvPr/>
        </p:nvPicPr>
        <p:blipFill>
          <a:blip r:embed="rId5"/>
          <a:srcRect/>
          <a:stretch/>
        </p:blipFill>
        <p:spPr>
          <a:xfrm>
            <a:off x="2892890" y="1841299"/>
            <a:ext cx="1106487" cy="1133474"/>
          </a:xfrm>
          <a:prstGeom prst="rect">
            <a:avLst/>
          </a:prstGeom>
        </p:spPr>
      </p:pic>
      <p:pic>
        <p:nvPicPr>
          <p:cNvPr id="20" name="Billede 19">
            <a:extLst>
              <a:ext uri="{FF2B5EF4-FFF2-40B4-BE49-F238E27FC236}">
                <a16:creationId xmlns:a16="http://schemas.microsoft.com/office/drawing/2014/main" id="{D056C951-586C-552B-228E-20B28DB65E15}"/>
              </a:ext>
            </a:extLst>
          </p:cNvPr>
          <p:cNvPicPr>
            <a:picLocks noChangeAspect="1"/>
          </p:cNvPicPr>
          <p:nvPr/>
        </p:nvPicPr>
        <p:blipFill>
          <a:blip r:embed="rId6"/>
          <a:srcRect/>
          <a:stretch/>
        </p:blipFill>
        <p:spPr>
          <a:xfrm>
            <a:off x="852235" y="1701258"/>
            <a:ext cx="1123428" cy="1075623"/>
          </a:xfrm>
          <a:prstGeom prst="rect">
            <a:avLst/>
          </a:prstGeom>
        </p:spPr>
      </p:pic>
    </p:spTree>
    <p:extLst>
      <p:ext uri="{BB962C8B-B14F-4D97-AF65-F5344CB8AC3E}">
        <p14:creationId xmlns:p14="http://schemas.microsoft.com/office/powerpoint/2010/main" val="395644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a:extLst>
              <a:ext uri="{FF2B5EF4-FFF2-40B4-BE49-F238E27FC236}">
                <a16:creationId xmlns:a16="http://schemas.microsoft.com/office/drawing/2014/main" id="{0B75A37B-D575-7FA5-B95B-313EE4F88BE0}"/>
              </a:ext>
            </a:extLst>
          </p:cNvPr>
          <p:cNvSpPr txBox="1"/>
          <p:nvPr/>
        </p:nvSpPr>
        <p:spPr>
          <a:xfrm>
            <a:off x="701088" y="2925347"/>
            <a:ext cx="2322706" cy="1803635"/>
          </a:xfrm>
          <a:prstGeom prst="rect">
            <a:avLst/>
          </a:prstGeom>
          <a:noFill/>
        </p:spPr>
        <p:txBody>
          <a:bodyPr wrap="square" rtlCol="0">
            <a:spAutoFit/>
          </a:bodyPr>
          <a:lstStyle/>
          <a:p>
            <a:pPr eaLnBrk="1" hangingPunct="1">
              <a:lnSpc>
                <a:spcPct val="113000"/>
              </a:lnSpc>
            </a:pPr>
            <a: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t>Luft ud, hvis du ikke har ventilationsanlæg</a:t>
            </a:r>
          </a:p>
          <a:p>
            <a:pPr eaLnBrk="1" hangingPunct="1">
              <a:lnSpc>
                <a:spcPct val="113000"/>
              </a:lnSpc>
            </a:pPr>
            <a:endPar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endParaRPr>
          </a:p>
          <a:p>
            <a:pPr eaLnBrk="1" hangingPunct="1">
              <a:lnSpc>
                <a:spcPct val="113000"/>
              </a:lnSpc>
            </a:pPr>
            <a:r>
              <a:rPr lang="da-DK" altLang="da-DK" sz="900">
                <a:solidFill>
                  <a:schemeClr val="bg1"/>
                </a:solidFill>
                <a:latin typeface="Roboto" panose="02000000000000000000" pitchFamily="2" charset="0"/>
                <a:ea typeface="Roboto" panose="02000000000000000000" pitchFamily="2" charset="0"/>
                <a:cs typeface="Arial" panose="020B0604020202020204" pitchFamily="34" charset="0"/>
              </a:rPr>
              <a:t>For at opnå et højt nok luftskifte er det vigtigt, du lufter ud med gennemtræk max 5 minutter ad gangen. Luft ud hver dag og flere gange om dagen - især efter bad og madlavning. Det er også vigtigt, du ikke tørrer tøj indendørs. Desuden bør du altid lade aftræk og friskluftventiler stå åbent.</a:t>
            </a:r>
          </a:p>
        </p:txBody>
      </p:sp>
      <p:sp>
        <p:nvSpPr>
          <p:cNvPr id="13" name="Tekstfelt 8">
            <a:extLst>
              <a:ext uri="{FF2B5EF4-FFF2-40B4-BE49-F238E27FC236}">
                <a16:creationId xmlns:a16="http://schemas.microsoft.com/office/drawing/2014/main" id="{61D19008-5AB0-B89D-BA28-06B0880239FE}"/>
              </a:ext>
            </a:extLst>
          </p:cNvPr>
          <p:cNvSpPr txBox="1">
            <a:spLocks noChangeArrowheads="1"/>
          </p:cNvSpPr>
          <p:nvPr/>
        </p:nvSpPr>
        <p:spPr bwMode="auto">
          <a:xfrm>
            <a:off x="6569882" y="2925347"/>
            <a:ext cx="1724722" cy="133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lnSpc>
                <a:spcPct val="113000"/>
              </a:lnSpc>
            </a:pPr>
            <a: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t>Træk gardiner for </a:t>
            </a:r>
          </a:p>
          <a:p>
            <a:pPr eaLnBrk="1" hangingPunct="1">
              <a:lnSpc>
                <a:spcPct val="113000"/>
              </a:lnSpc>
            </a:pPr>
            <a: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t>og fra igen</a:t>
            </a:r>
          </a:p>
          <a:p>
            <a:pPr eaLnBrk="1" hangingPunct="1">
              <a:lnSpc>
                <a:spcPct val="113000"/>
              </a:lnSpc>
            </a:pPr>
            <a:endPar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endParaRPr>
          </a:p>
          <a:p>
            <a:pPr eaLnBrk="1" hangingPunct="1">
              <a:lnSpc>
                <a:spcPct val="113000"/>
              </a:lnSpc>
            </a:pPr>
            <a:r>
              <a:rPr lang="da-DK" altLang="da-DK" sz="900">
                <a:solidFill>
                  <a:schemeClr val="bg1"/>
                </a:solidFill>
                <a:latin typeface="Roboto" panose="02000000000000000000" pitchFamily="2" charset="0"/>
                <a:ea typeface="Roboto" panose="02000000000000000000" pitchFamily="2" charset="0"/>
                <a:cs typeface="Arial" panose="020B0604020202020204" pitchFamily="34" charset="0"/>
              </a:rPr>
              <a:t>Træk gardinerne for om aftenen. Det giver en ekstra isolering, men få lys ind om dagen. </a:t>
            </a:r>
          </a:p>
        </p:txBody>
      </p:sp>
      <p:sp>
        <p:nvSpPr>
          <p:cNvPr id="15" name="Tekstfelt 12">
            <a:extLst>
              <a:ext uri="{FF2B5EF4-FFF2-40B4-BE49-F238E27FC236}">
                <a16:creationId xmlns:a16="http://schemas.microsoft.com/office/drawing/2014/main" id="{86B57AE0-0F45-2FFC-424D-89ED11E46C2B}"/>
              </a:ext>
            </a:extLst>
          </p:cNvPr>
          <p:cNvSpPr txBox="1">
            <a:spLocks noChangeArrowheads="1"/>
          </p:cNvSpPr>
          <p:nvPr/>
        </p:nvSpPr>
        <p:spPr bwMode="auto">
          <a:xfrm>
            <a:off x="3660957" y="2925347"/>
            <a:ext cx="2254720" cy="14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lnSpc>
                <a:spcPct val="113000"/>
              </a:lnSpc>
            </a:pPr>
            <a: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t>Luk døren mellem varme </a:t>
            </a:r>
          </a:p>
          <a:p>
            <a:pPr eaLnBrk="1" hangingPunct="1">
              <a:lnSpc>
                <a:spcPct val="113000"/>
              </a:lnSpc>
            </a:pPr>
            <a: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t>og kolde rum</a:t>
            </a:r>
          </a:p>
          <a:p>
            <a:pPr eaLnBrk="1" hangingPunct="1">
              <a:lnSpc>
                <a:spcPct val="113000"/>
              </a:lnSpc>
            </a:pPr>
            <a:endPar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endParaRPr>
          </a:p>
          <a:p>
            <a:pPr eaLnBrk="1" hangingPunct="1">
              <a:lnSpc>
                <a:spcPct val="113000"/>
              </a:lnSpc>
            </a:pPr>
            <a:r>
              <a:rPr lang="da-DK" altLang="da-DK" sz="900">
                <a:solidFill>
                  <a:schemeClr val="bg1"/>
                </a:solidFill>
                <a:latin typeface="Roboto" panose="02000000000000000000" pitchFamily="2" charset="0"/>
                <a:ea typeface="Roboto" panose="02000000000000000000" pitchFamily="2" charset="0"/>
                <a:cs typeface="Arial" panose="020B0604020202020204" pitchFamily="34" charset="0"/>
              </a:rPr>
              <a:t>Skru ned på 18 grader i rum, du ikke bruger eller er bortrejst. Sørg for ikke at skrue længere ned, så der ikke kommer skimmelsvamp. Luft godt ud, inden du skruer ned.</a:t>
            </a:r>
          </a:p>
        </p:txBody>
      </p:sp>
      <p:pic>
        <p:nvPicPr>
          <p:cNvPr id="3" name="Billede 2">
            <a:extLst>
              <a:ext uri="{FF2B5EF4-FFF2-40B4-BE49-F238E27FC236}">
                <a16:creationId xmlns:a16="http://schemas.microsoft.com/office/drawing/2014/main" id="{845BBFDA-64E1-1F1F-E0A3-CF9A7FB8B31D}"/>
              </a:ext>
            </a:extLst>
          </p:cNvPr>
          <p:cNvPicPr>
            <a:picLocks noChangeAspect="1"/>
          </p:cNvPicPr>
          <p:nvPr/>
        </p:nvPicPr>
        <p:blipFill>
          <a:blip r:embed="rId3"/>
          <a:srcRect/>
          <a:stretch/>
        </p:blipFill>
        <p:spPr>
          <a:xfrm>
            <a:off x="3994111" y="1530544"/>
            <a:ext cx="1372080" cy="1085376"/>
          </a:xfrm>
          <a:prstGeom prst="rect">
            <a:avLst/>
          </a:prstGeom>
        </p:spPr>
      </p:pic>
      <p:pic>
        <p:nvPicPr>
          <p:cNvPr id="4" name="Billede 3">
            <a:extLst>
              <a:ext uri="{FF2B5EF4-FFF2-40B4-BE49-F238E27FC236}">
                <a16:creationId xmlns:a16="http://schemas.microsoft.com/office/drawing/2014/main" id="{4C24DB90-1FDE-F406-95F0-50714F09CC56}"/>
              </a:ext>
            </a:extLst>
          </p:cNvPr>
          <p:cNvPicPr>
            <a:picLocks noChangeAspect="1"/>
          </p:cNvPicPr>
          <p:nvPr/>
        </p:nvPicPr>
        <p:blipFill>
          <a:blip r:embed="rId4"/>
          <a:srcRect/>
          <a:stretch/>
        </p:blipFill>
        <p:spPr>
          <a:xfrm>
            <a:off x="6938870" y="1538787"/>
            <a:ext cx="787414" cy="975813"/>
          </a:xfrm>
          <a:prstGeom prst="rect">
            <a:avLst/>
          </a:prstGeom>
        </p:spPr>
      </p:pic>
      <p:sp>
        <p:nvSpPr>
          <p:cNvPr id="40" name="Titel 39">
            <a:extLst>
              <a:ext uri="{FF2B5EF4-FFF2-40B4-BE49-F238E27FC236}">
                <a16:creationId xmlns:a16="http://schemas.microsoft.com/office/drawing/2014/main" id="{29071DD4-8620-B007-EE6F-786A9103F8EE}"/>
              </a:ext>
            </a:extLst>
          </p:cNvPr>
          <p:cNvSpPr>
            <a:spLocks noGrp="1"/>
          </p:cNvSpPr>
          <p:nvPr>
            <p:ph type="title"/>
          </p:nvPr>
        </p:nvSpPr>
        <p:spPr/>
        <p:txBody>
          <a:bodyPr/>
          <a:lstStyle/>
          <a:p>
            <a:r>
              <a:rPr lang="da-DK"/>
              <a:t>Spar på energien</a:t>
            </a:r>
          </a:p>
        </p:txBody>
      </p:sp>
      <p:sp>
        <p:nvSpPr>
          <p:cNvPr id="42" name="Titel 3">
            <a:extLst>
              <a:ext uri="{FF2B5EF4-FFF2-40B4-BE49-F238E27FC236}">
                <a16:creationId xmlns:a16="http://schemas.microsoft.com/office/drawing/2014/main" id="{4D602FB6-D30C-133A-B82D-F838B0E6FFE4}"/>
              </a:ext>
            </a:extLst>
          </p:cNvPr>
          <p:cNvSpPr txBox="1">
            <a:spLocks noChangeArrowheads="1"/>
          </p:cNvSpPr>
          <p:nvPr/>
        </p:nvSpPr>
        <p:spPr bwMode="auto">
          <a:xfrm>
            <a:off x="628650" y="741634"/>
            <a:ext cx="7886700" cy="42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sz="4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a:lstStyle>
          <a:p>
            <a:pPr eaLnBrk="1" hangingPunct="1"/>
            <a:r>
              <a:rPr lang="da-DK" altLang="da-DK" sz="1350">
                <a:solidFill>
                  <a:schemeClr val="bg1"/>
                </a:solidFill>
              </a:rPr>
              <a:t>Husk de gode vaner</a:t>
            </a:r>
          </a:p>
        </p:txBody>
      </p:sp>
      <p:pic>
        <p:nvPicPr>
          <p:cNvPr id="5" name="Billede 4">
            <a:extLst>
              <a:ext uri="{FF2B5EF4-FFF2-40B4-BE49-F238E27FC236}">
                <a16:creationId xmlns:a16="http://schemas.microsoft.com/office/drawing/2014/main" id="{84385CF4-58A6-5773-C5A7-0C185A0FE44E}"/>
              </a:ext>
            </a:extLst>
          </p:cNvPr>
          <p:cNvPicPr>
            <a:picLocks noChangeAspect="1"/>
          </p:cNvPicPr>
          <p:nvPr/>
        </p:nvPicPr>
        <p:blipFill>
          <a:blip r:embed="rId5"/>
          <a:srcRect/>
          <a:stretch/>
        </p:blipFill>
        <p:spPr>
          <a:xfrm>
            <a:off x="993732" y="1530544"/>
            <a:ext cx="1177968" cy="1123933"/>
          </a:xfrm>
          <a:prstGeom prst="rect">
            <a:avLst/>
          </a:prstGeom>
        </p:spPr>
      </p:pic>
    </p:spTree>
    <p:extLst>
      <p:ext uri="{BB962C8B-B14F-4D97-AF65-F5344CB8AC3E}">
        <p14:creationId xmlns:p14="http://schemas.microsoft.com/office/powerpoint/2010/main" val="1926734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a:extLst>
              <a:ext uri="{FF2B5EF4-FFF2-40B4-BE49-F238E27FC236}">
                <a16:creationId xmlns:a16="http://schemas.microsoft.com/office/drawing/2014/main" id="{0B75A37B-D575-7FA5-B95B-313EE4F88BE0}"/>
              </a:ext>
            </a:extLst>
          </p:cNvPr>
          <p:cNvSpPr txBox="1"/>
          <p:nvPr/>
        </p:nvSpPr>
        <p:spPr>
          <a:xfrm>
            <a:off x="640285" y="1602510"/>
            <a:ext cx="2160000" cy="1251112"/>
          </a:xfrm>
          <a:prstGeom prst="rect">
            <a:avLst/>
          </a:prstGeom>
          <a:noFill/>
        </p:spPr>
        <p:txBody>
          <a:bodyPr wrap="square" rtlCol="0">
            <a:spAutoFit/>
          </a:bodyPr>
          <a:lstStyle/>
          <a:p>
            <a:pPr eaLnBrk="1" hangingPunct="1">
              <a:lnSpc>
                <a:spcPct val="110000"/>
              </a:lnSpc>
            </a:pPr>
            <a: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t>Spar på det varme vand</a:t>
            </a:r>
          </a:p>
          <a:p>
            <a:pPr eaLnBrk="1" hangingPunct="1">
              <a:lnSpc>
                <a:spcPct val="110000"/>
              </a:lnSpc>
            </a:pPr>
            <a:endPar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endParaRPr>
          </a:p>
          <a:p>
            <a:pPr eaLnBrk="1" hangingPunct="1">
              <a:lnSpc>
                <a:spcPct val="110000"/>
              </a:lnSpc>
            </a:pPr>
            <a:r>
              <a:rPr lang="da-DK" altLang="da-DK" sz="900">
                <a:solidFill>
                  <a:schemeClr val="bg1"/>
                </a:solidFill>
                <a:latin typeface="Roboto Light" panose="02000000000000000000" pitchFamily="2" charset="0"/>
                <a:ea typeface="Roboto Light" panose="02000000000000000000" pitchFamily="2" charset="0"/>
                <a:cs typeface="Arial" panose="020B0604020202020204" pitchFamily="34" charset="0"/>
              </a:rPr>
              <a:t>Stræb efter at bruge maks. 40 m</a:t>
            </a:r>
            <a:r>
              <a:rPr lang="da-DK" altLang="da-DK" sz="900" baseline="30000">
                <a:solidFill>
                  <a:schemeClr val="bg1"/>
                </a:solidFill>
                <a:latin typeface="Roboto Light" panose="02000000000000000000" pitchFamily="2" charset="0"/>
                <a:ea typeface="Roboto Light" panose="02000000000000000000" pitchFamily="2" charset="0"/>
                <a:cs typeface="Arial" panose="020B0604020202020204" pitchFamily="34" charset="0"/>
              </a:rPr>
              <a:t>3</a:t>
            </a:r>
            <a:r>
              <a:rPr lang="da-DK" altLang="da-DK" sz="900">
                <a:solidFill>
                  <a:schemeClr val="bg1"/>
                </a:solidFill>
                <a:latin typeface="Roboto Light" panose="02000000000000000000" pitchFamily="2" charset="0"/>
                <a:ea typeface="Roboto Light" panose="02000000000000000000" pitchFamily="2" charset="0"/>
                <a:cs typeface="Arial" panose="020B0604020202020204" pitchFamily="34" charset="0"/>
              </a:rPr>
              <a:t> vand pr. år, hvis du bor alene. Hvis I er flere i husstanden, bruger I sandsynligvis mindre vand pr. person, så her bør du gå efter at bruge maks. 30 m</a:t>
            </a:r>
            <a:r>
              <a:rPr lang="da-DK" altLang="da-DK" sz="900" baseline="30000">
                <a:solidFill>
                  <a:schemeClr val="bg1"/>
                </a:solidFill>
                <a:latin typeface="Roboto Light" panose="02000000000000000000" pitchFamily="2" charset="0"/>
                <a:ea typeface="Roboto Light" panose="02000000000000000000" pitchFamily="2" charset="0"/>
                <a:cs typeface="Arial" panose="020B0604020202020204" pitchFamily="34" charset="0"/>
              </a:rPr>
              <a:t>3</a:t>
            </a:r>
            <a:r>
              <a:rPr lang="da-DK" altLang="da-DK" sz="900">
                <a:solidFill>
                  <a:schemeClr val="bg1"/>
                </a:solidFill>
                <a:latin typeface="Roboto Light" panose="02000000000000000000" pitchFamily="2" charset="0"/>
                <a:ea typeface="Roboto Light" panose="02000000000000000000" pitchFamily="2" charset="0"/>
                <a:cs typeface="Arial" panose="020B0604020202020204" pitchFamily="34" charset="0"/>
              </a:rPr>
              <a:t> pr. år.</a:t>
            </a:r>
          </a:p>
        </p:txBody>
      </p:sp>
      <p:sp>
        <p:nvSpPr>
          <p:cNvPr id="13" name="Tekstfelt 8">
            <a:extLst>
              <a:ext uri="{FF2B5EF4-FFF2-40B4-BE49-F238E27FC236}">
                <a16:creationId xmlns:a16="http://schemas.microsoft.com/office/drawing/2014/main" id="{61D19008-5AB0-B89D-BA28-06B0880239FE}"/>
              </a:ext>
            </a:extLst>
          </p:cNvPr>
          <p:cNvSpPr txBox="1">
            <a:spLocks noChangeArrowheads="1"/>
          </p:cNvSpPr>
          <p:nvPr/>
        </p:nvSpPr>
        <p:spPr bwMode="auto">
          <a:xfrm>
            <a:off x="3191193" y="1602510"/>
            <a:ext cx="1970316" cy="114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lnSpc>
                <a:spcPct val="110000"/>
              </a:lnSpc>
            </a:pPr>
            <a: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t>Sæt en vand-begrænser i hanen</a:t>
            </a:r>
          </a:p>
          <a:p>
            <a:pPr eaLnBrk="1" hangingPunct="1">
              <a:lnSpc>
                <a:spcPct val="110000"/>
              </a:lnSpc>
            </a:pPr>
            <a:endPar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endParaRPr>
          </a:p>
          <a:p>
            <a:pPr eaLnBrk="1" hangingPunct="1">
              <a:lnSpc>
                <a:spcPct val="110000"/>
              </a:lnSpc>
            </a:pPr>
            <a:r>
              <a:rPr lang="da-DK" altLang="da-DK" sz="900">
                <a:solidFill>
                  <a:schemeClr val="bg1"/>
                </a:solidFill>
                <a:latin typeface="Roboto Light" panose="02000000000000000000" pitchFamily="2" charset="0"/>
                <a:ea typeface="Roboto Light" panose="02000000000000000000" pitchFamily="2" charset="0"/>
                <a:cs typeface="Arial" panose="020B0604020202020204" pitchFamily="34" charset="0"/>
              </a:rPr>
              <a:t>Vand-</a:t>
            </a:r>
            <a:r>
              <a:rPr lang="da-DK" altLang="da-DK" sz="900" err="1">
                <a:solidFill>
                  <a:schemeClr val="bg1"/>
                </a:solidFill>
                <a:latin typeface="Roboto Light" panose="02000000000000000000" pitchFamily="2" charset="0"/>
                <a:ea typeface="Roboto Light" panose="02000000000000000000" pitchFamily="2" charset="0"/>
                <a:cs typeface="Arial" panose="020B0604020202020204" pitchFamily="34" charset="0"/>
              </a:rPr>
              <a:t>begrænsere</a:t>
            </a:r>
            <a:r>
              <a:rPr lang="da-DK" altLang="da-DK" sz="900">
                <a:solidFill>
                  <a:schemeClr val="bg1"/>
                </a:solidFill>
                <a:latin typeface="Roboto Light" panose="02000000000000000000" pitchFamily="2" charset="0"/>
                <a:ea typeface="Roboto Light" panose="02000000000000000000" pitchFamily="2" charset="0"/>
                <a:cs typeface="Arial" panose="020B0604020202020204" pitchFamily="34" charset="0"/>
              </a:rPr>
              <a:t> nedsætter gennemstrømningen af vand i hanen. </a:t>
            </a:r>
          </a:p>
        </p:txBody>
      </p:sp>
      <p:sp>
        <p:nvSpPr>
          <p:cNvPr id="15" name="Tekstfelt 12">
            <a:extLst>
              <a:ext uri="{FF2B5EF4-FFF2-40B4-BE49-F238E27FC236}">
                <a16:creationId xmlns:a16="http://schemas.microsoft.com/office/drawing/2014/main" id="{86B57AE0-0F45-2FFC-424D-89ED11E46C2B}"/>
              </a:ext>
            </a:extLst>
          </p:cNvPr>
          <p:cNvSpPr txBox="1">
            <a:spLocks noChangeArrowheads="1"/>
          </p:cNvSpPr>
          <p:nvPr/>
        </p:nvSpPr>
        <p:spPr bwMode="auto">
          <a:xfrm>
            <a:off x="609920" y="3167085"/>
            <a:ext cx="2160000" cy="10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lnSpc>
                <a:spcPct val="110000"/>
              </a:lnSpc>
            </a:pPr>
            <a: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t>Tag kortere bade</a:t>
            </a:r>
          </a:p>
          <a:p>
            <a:pPr eaLnBrk="1" hangingPunct="1">
              <a:lnSpc>
                <a:spcPct val="110000"/>
              </a:lnSpc>
            </a:pPr>
            <a:endPar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endParaRPr>
          </a:p>
          <a:p>
            <a:pPr eaLnBrk="1" hangingPunct="1">
              <a:lnSpc>
                <a:spcPct val="110000"/>
              </a:lnSpc>
            </a:pPr>
            <a:r>
              <a:rPr lang="da-DK" sz="900">
                <a:solidFill>
                  <a:schemeClr val="bg1"/>
                </a:solidFill>
                <a:latin typeface="Roboto Light" panose="02000000000000000000" pitchFamily="2" charset="0"/>
                <a:ea typeface="Roboto Light" panose="02000000000000000000" pitchFamily="2" charset="0"/>
                <a:cs typeface="Arial" panose="020B0604020202020204" pitchFamily="34" charset="0"/>
              </a:rPr>
              <a:t>Hvis en familie på fire personer, som hver går i bad 7 gange om ugen, alle korter deres varme bade med 2 minutter, kan de spare 4.200 kr./år</a:t>
            </a:r>
            <a:endParaRPr lang="da-DK" altLang="da-DK" sz="900">
              <a:solidFill>
                <a:schemeClr val="bg1"/>
              </a:solidFill>
              <a:latin typeface="Roboto Light" panose="02000000000000000000" pitchFamily="2" charset="0"/>
              <a:ea typeface="Roboto Light" panose="02000000000000000000" pitchFamily="2" charset="0"/>
              <a:cs typeface="Arial" panose="020B0604020202020204" pitchFamily="34" charset="0"/>
            </a:endParaRPr>
          </a:p>
        </p:txBody>
      </p:sp>
      <p:sp>
        <p:nvSpPr>
          <p:cNvPr id="5" name="Tekstfelt 4">
            <a:extLst>
              <a:ext uri="{FF2B5EF4-FFF2-40B4-BE49-F238E27FC236}">
                <a16:creationId xmlns:a16="http://schemas.microsoft.com/office/drawing/2014/main" id="{9B4450E4-C1FF-2A4F-E192-9041B5E182A4}"/>
              </a:ext>
            </a:extLst>
          </p:cNvPr>
          <p:cNvSpPr txBox="1"/>
          <p:nvPr/>
        </p:nvSpPr>
        <p:spPr>
          <a:xfrm>
            <a:off x="3191193" y="3167085"/>
            <a:ext cx="2160000" cy="1555811"/>
          </a:xfrm>
          <a:prstGeom prst="rect">
            <a:avLst/>
          </a:prstGeom>
          <a:noFill/>
        </p:spPr>
        <p:txBody>
          <a:bodyPr wrap="square" rtlCol="0">
            <a:spAutoFit/>
          </a:bodyPr>
          <a:lstStyle/>
          <a:p>
            <a:pPr eaLnBrk="1" hangingPunct="1">
              <a:lnSpc>
                <a:spcPct val="110000"/>
              </a:lnSpc>
            </a:pPr>
            <a: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t>Skift til sparebruser</a:t>
            </a:r>
          </a:p>
          <a:p>
            <a:pPr eaLnBrk="1" hangingPunct="1">
              <a:lnSpc>
                <a:spcPct val="110000"/>
              </a:lnSpc>
            </a:pPr>
            <a:endPar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endParaRPr>
          </a:p>
          <a:p>
            <a:pPr eaLnBrk="1" hangingPunct="1">
              <a:lnSpc>
                <a:spcPct val="110000"/>
              </a:lnSpc>
            </a:pPr>
            <a:r>
              <a:rPr lang="da-DK" altLang="da-DK" sz="900">
                <a:solidFill>
                  <a:schemeClr val="bg1"/>
                </a:solidFill>
                <a:latin typeface="Roboto Light" panose="02000000000000000000" pitchFamily="2" charset="0"/>
                <a:ea typeface="Roboto Light" panose="02000000000000000000" pitchFamily="2" charset="0"/>
                <a:cs typeface="Arial" panose="020B0604020202020204" pitchFamily="34" charset="0"/>
              </a:rPr>
              <a:t>En vandbesparende bruser bruger 6-10 liter vand pr. minut, hvor en almindelig bruser bruger 10-20 liter vand pr. minut. Du kan få sparebrusere, hvor du ikke kan mærke, at de bruger mindre vand. Et karbad bruger ca. 150 liter vand.</a:t>
            </a:r>
          </a:p>
        </p:txBody>
      </p:sp>
      <p:sp>
        <p:nvSpPr>
          <p:cNvPr id="7" name="Tekstfelt 6">
            <a:extLst>
              <a:ext uri="{FF2B5EF4-FFF2-40B4-BE49-F238E27FC236}">
                <a16:creationId xmlns:a16="http://schemas.microsoft.com/office/drawing/2014/main" id="{D15A3C19-FE57-9FC2-E1D2-64EEE122C679}"/>
              </a:ext>
            </a:extLst>
          </p:cNvPr>
          <p:cNvSpPr txBox="1"/>
          <p:nvPr/>
        </p:nvSpPr>
        <p:spPr>
          <a:xfrm>
            <a:off x="5772466" y="3167085"/>
            <a:ext cx="2279118" cy="1454244"/>
          </a:xfrm>
          <a:prstGeom prst="rect">
            <a:avLst/>
          </a:prstGeom>
          <a:noFill/>
        </p:spPr>
        <p:txBody>
          <a:bodyPr wrap="square" rtlCol="0">
            <a:spAutoFit/>
          </a:bodyPr>
          <a:lstStyle/>
          <a:p>
            <a:pPr eaLnBrk="1" hangingPunct="1">
              <a:lnSpc>
                <a:spcPct val="110000"/>
              </a:lnSpc>
            </a:pPr>
            <a:r>
              <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rPr>
              <a:t>Bland luft i vandet med en </a:t>
            </a:r>
            <a:r>
              <a:rPr lang="da-DK" altLang="da-DK" sz="1200" b="1" err="1">
                <a:solidFill>
                  <a:schemeClr val="bg1"/>
                </a:solidFill>
                <a:latin typeface="Roboto" panose="02000000000000000000" pitchFamily="2" charset="0"/>
                <a:ea typeface="Roboto" panose="02000000000000000000" pitchFamily="2" charset="0"/>
                <a:cs typeface="Arial" panose="020B0604020202020204" pitchFamily="34" charset="0"/>
              </a:rPr>
              <a:t>perlator</a:t>
            </a:r>
            <a:endPar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endParaRPr>
          </a:p>
          <a:p>
            <a:pPr eaLnBrk="1" hangingPunct="1">
              <a:lnSpc>
                <a:spcPct val="110000"/>
              </a:lnSpc>
            </a:pPr>
            <a:endParaRPr lang="da-DK" altLang="da-DK" sz="1200" b="1">
              <a:solidFill>
                <a:schemeClr val="bg1"/>
              </a:solidFill>
              <a:latin typeface="Roboto" panose="02000000000000000000" pitchFamily="2" charset="0"/>
              <a:ea typeface="Roboto" panose="02000000000000000000" pitchFamily="2" charset="0"/>
              <a:cs typeface="Arial" panose="020B0604020202020204" pitchFamily="34" charset="0"/>
            </a:endParaRPr>
          </a:p>
          <a:p>
            <a:pPr eaLnBrk="1" hangingPunct="1">
              <a:lnSpc>
                <a:spcPct val="110000"/>
              </a:lnSpc>
            </a:pPr>
            <a:r>
              <a:rPr lang="da-DK" altLang="da-DK" sz="900">
                <a:solidFill>
                  <a:schemeClr val="bg1"/>
                </a:solidFill>
                <a:latin typeface="Roboto Light" panose="02000000000000000000" pitchFamily="2" charset="0"/>
                <a:ea typeface="Roboto Light" panose="02000000000000000000" pitchFamily="2" charset="0"/>
                <a:cs typeface="Arial" panose="020B0604020202020204" pitchFamily="34" charset="0"/>
              </a:rPr>
              <a:t>En </a:t>
            </a:r>
            <a:r>
              <a:rPr lang="da-DK" altLang="da-DK" sz="900" err="1">
                <a:solidFill>
                  <a:schemeClr val="bg1"/>
                </a:solidFill>
                <a:latin typeface="Roboto Light" panose="02000000000000000000" pitchFamily="2" charset="0"/>
                <a:ea typeface="Roboto Light" panose="02000000000000000000" pitchFamily="2" charset="0"/>
                <a:cs typeface="Arial" panose="020B0604020202020204" pitchFamily="34" charset="0"/>
              </a:rPr>
              <a:t>perlator</a:t>
            </a:r>
            <a:r>
              <a:rPr lang="da-DK" altLang="da-DK" sz="900">
                <a:solidFill>
                  <a:schemeClr val="bg1"/>
                </a:solidFill>
                <a:latin typeface="Roboto Light" panose="02000000000000000000" pitchFamily="2" charset="0"/>
                <a:ea typeface="Roboto Light" panose="02000000000000000000" pitchFamily="2" charset="0"/>
                <a:cs typeface="Arial" panose="020B0604020202020204" pitchFamily="34" charset="0"/>
              </a:rPr>
              <a:t> er et mundstykke til din vandhane. Den blander vandet med luft, så strålen virker større, og du bruger mindre vand. En </a:t>
            </a:r>
            <a:r>
              <a:rPr lang="da-DK" altLang="da-DK" sz="900" err="1">
                <a:solidFill>
                  <a:schemeClr val="bg1"/>
                </a:solidFill>
                <a:latin typeface="Roboto Light" panose="02000000000000000000" pitchFamily="2" charset="0"/>
                <a:ea typeface="Roboto Light" panose="02000000000000000000" pitchFamily="2" charset="0"/>
                <a:cs typeface="Arial" panose="020B0604020202020204" pitchFamily="34" charset="0"/>
              </a:rPr>
              <a:t>perlator</a:t>
            </a:r>
            <a:r>
              <a:rPr lang="da-DK" altLang="da-DK" sz="900">
                <a:solidFill>
                  <a:schemeClr val="bg1"/>
                </a:solidFill>
                <a:latin typeface="Roboto Light" panose="02000000000000000000" pitchFamily="2" charset="0"/>
                <a:ea typeface="Roboto Light" panose="02000000000000000000" pitchFamily="2" charset="0"/>
                <a:cs typeface="Arial" panose="020B0604020202020204" pitchFamily="34" charset="0"/>
              </a:rPr>
              <a:t> er billig og tjener sig hurtigt hjem.</a:t>
            </a:r>
          </a:p>
        </p:txBody>
      </p:sp>
      <p:pic>
        <p:nvPicPr>
          <p:cNvPr id="8" name="Billede 7">
            <a:extLst>
              <a:ext uri="{FF2B5EF4-FFF2-40B4-BE49-F238E27FC236}">
                <a16:creationId xmlns:a16="http://schemas.microsoft.com/office/drawing/2014/main" id="{4E3E7B42-F19F-DCDC-9E4B-F5B43C843473}"/>
              </a:ext>
            </a:extLst>
          </p:cNvPr>
          <p:cNvPicPr>
            <a:picLocks noChangeAspect="1"/>
          </p:cNvPicPr>
          <p:nvPr/>
        </p:nvPicPr>
        <p:blipFill>
          <a:blip r:embed="rId3"/>
          <a:srcRect/>
          <a:stretch/>
        </p:blipFill>
        <p:spPr>
          <a:xfrm>
            <a:off x="6175980" y="1194226"/>
            <a:ext cx="1723882" cy="1543999"/>
          </a:xfrm>
          <a:prstGeom prst="rect">
            <a:avLst/>
          </a:prstGeom>
        </p:spPr>
      </p:pic>
      <p:sp>
        <p:nvSpPr>
          <p:cNvPr id="40" name="Titel 39">
            <a:extLst>
              <a:ext uri="{FF2B5EF4-FFF2-40B4-BE49-F238E27FC236}">
                <a16:creationId xmlns:a16="http://schemas.microsoft.com/office/drawing/2014/main" id="{9B7B47D5-33D4-53CD-F29C-DC8474A2128C}"/>
              </a:ext>
            </a:extLst>
          </p:cNvPr>
          <p:cNvSpPr>
            <a:spLocks noGrp="1"/>
          </p:cNvSpPr>
          <p:nvPr>
            <p:ph type="title"/>
          </p:nvPr>
        </p:nvSpPr>
        <p:spPr>
          <a:xfrm>
            <a:off x="628650" y="382385"/>
            <a:ext cx="6935932" cy="415637"/>
          </a:xfrm>
        </p:spPr>
        <p:txBody>
          <a:bodyPr/>
          <a:lstStyle/>
          <a:p>
            <a:r>
              <a:rPr lang="da-DK"/>
              <a:t>Spar på energien</a:t>
            </a:r>
          </a:p>
        </p:txBody>
      </p:sp>
      <p:sp>
        <p:nvSpPr>
          <p:cNvPr id="42" name="Titel 3">
            <a:extLst>
              <a:ext uri="{FF2B5EF4-FFF2-40B4-BE49-F238E27FC236}">
                <a16:creationId xmlns:a16="http://schemas.microsoft.com/office/drawing/2014/main" id="{0D6B9297-DF17-07BA-E4B2-A1D39968DDC4}"/>
              </a:ext>
            </a:extLst>
          </p:cNvPr>
          <p:cNvSpPr txBox="1">
            <a:spLocks noChangeArrowheads="1"/>
          </p:cNvSpPr>
          <p:nvPr/>
        </p:nvSpPr>
        <p:spPr bwMode="auto">
          <a:xfrm>
            <a:off x="628650" y="741634"/>
            <a:ext cx="7886700" cy="42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sz="4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algn="l" defTabSz="685800" rtl="0" eaLnBrk="0" fontAlgn="base" hangingPunct="0">
              <a:lnSpc>
                <a:spcPct val="90000"/>
              </a:lnSpc>
              <a:spcBef>
                <a:spcPct val="0"/>
              </a:spcBef>
              <a:spcAft>
                <a:spcPct val="0"/>
              </a:spcAft>
              <a:defRPr sz="33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6pPr>
            <a:lvl7pPr marL="9144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7pPr>
            <a:lvl8pPr marL="13716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8pPr>
            <a:lvl9pPr marL="1828800" algn="l" defTabSz="685800" rtl="0" fontAlgn="base">
              <a:lnSpc>
                <a:spcPct val="90000"/>
              </a:lnSpc>
              <a:spcBef>
                <a:spcPct val="0"/>
              </a:spcBef>
              <a:spcAft>
                <a:spcPct val="0"/>
              </a:spcAft>
              <a:defRPr sz="3300">
                <a:solidFill>
                  <a:schemeClr val="tx1"/>
                </a:solidFill>
                <a:latin typeface="Roboto Light" panose="02000000000000000000" pitchFamily="2" charset="0"/>
                <a:cs typeface="Roboto Light" panose="02000000000000000000" pitchFamily="2" charset="0"/>
              </a:defRPr>
            </a:lvl9pPr>
          </a:lstStyle>
          <a:p>
            <a:pPr eaLnBrk="1" hangingPunct="1"/>
            <a:r>
              <a:rPr lang="da-DK" altLang="da-DK" sz="1350">
                <a:solidFill>
                  <a:schemeClr val="bg1"/>
                </a:solidFill>
              </a:rPr>
              <a:t>Husk de gode vaner</a:t>
            </a:r>
          </a:p>
        </p:txBody>
      </p:sp>
    </p:spTree>
    <p:extLst>
      <p:ext uri="{BB962C8B-B14F-4D97-AF65-F5344CB8AC3E}">
        <p14:creationId xmlns:p14="http://schemas.microsoft.com/office/powerpoint/2010/main" val="4237333934"/>
      </p:ext>
    </p:extLst>
  </p:cSld>
  <p:clrMapOvr>
    <a:masterClrMapping/>
  </p:clrMapOvr>
</p:sld>
</file>

<file path=ppt/theme/theme1.xml><?xml version="1.0" encoding="utf-8"?>
<a:theme xmlns:a="http://schemas.openxmlformats.org/drawingml/2006/main" name="Kontortema">
  <a:themeElements>
    <a:clrScheme name="Brugerdefineret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møder om energirenovering  -  Read-Only" id="{7A591705-C838-4DDB-BFC1-D3CBE307CFBA}" vid="{7D71EAF7-C208-4050-A44E-AABA5B208686}"/>
    </a:ext>
  </a:extLst>
</a:theme>
</file>

<file path=ppt/theme/theme2.xml><?xml version="1.0" encoding="utf-8"?>
<a:theme xmlns:a="http://schemas.openxmlformats.org/drawingml/2006/main" name="Kontortema">
  <a:themeElements>
    <a:clrScheme name="Brugerdefineret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møder om energirenovering  -  Read-Only" id="{7A591705-C838-4DDB-BFC1-D3CBE307CFBA}" vid="{7D71EAF7-C208-4050-A44E-AABA5B208686}"/>
    </a:ext>
  </a:ext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DF22F492AE8914D8B73C3E3C23F308D" ma:contentTypeVersion="30" ma:contentTypeDescription="Opret et nyt dokument." ma:contentTypeScope="" ma:versionID="b91b139a22ec8bfbadc94ec6225193de">
  <xsd:schema xmlns:xsd="http://www.w3.org/2001/XMLSchema" xmlns:xs="http://www.w3.org/2001/XMLSchema" xmlns:p="http://schemas.microsoft.com/office/2006/metadata/properties" xmlns:ns1="http://schemas.microsoft.com/sharepoint/v3" xmlns:ns2="b1cfadd8-d294-4d34-bc36-10edd03a80b3" xmlns:ns3="57e246f5-a181-4ddd-bcfa-8f2bd33c0c9c" targetNamespace="http://schemas.microsoft.com/office/2006/metadata/properties" ma:root="true" ma:fieldsID="25b5c10505b12168a600c26930879fec" ns1:_="" ns2:_="" ns3:_="">
    <xsd:import namespace="http://schemas.microsoft.com/sharepoint/v3"/>
    <xsd:import namespace="b1cfadd8-d294-4d34-bc36-10edd03a80b3"/>
    <xsd:import namespace="57e246f5-a181-4ddd-bcfa-8f2bd33c0c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Filtype"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ber for Unified Compliance Policy" ma:hidden="true" ma:internalName="_ip_UnifiedCompliancePolicyProperties">
      <xsd:simpleType>
        <xsd:restriction base="dms:Note"/>
      </xsd:simpleType>
    </xsd:element>
    <xsd:element name="_ip_UnifiedCompliancePolicyUIAction" ma:index="2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cfadd8-d294-4d34-bc36-10edd03a8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description="" ma:indexed="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Filtype" ma:index="17" nillable="true" ma:displayName="Filtype" ma:format="Dropdown" ma:indexed="true" ma:internalName="Filtype">
      <xsd:simpleType>
        <xsd:restriction base="dms:Text">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ledmærker" ma:readOnly="false" ma:fieldId="{5cf76f15-5ced-4ddc-b409-7134ff3c332f}" ma:taxonomyMulti="true" ma:sspId="fcff2bff-98dc-460d-973e-03f7511429f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Test" ma:index="28" nillable="true" ma:displayName="Test" ma:format="Dropdown" ma:list="UserInfo" ma:SharePointGroup="0" ma:internalName="Tes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7e246f5-a181-4ddd-bcfa-8f2bd33c0c9c"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6" nillable="true" ma:displayName="Taxonomy Catch All Column" ma:hidden="true" ma:list="{4651abdf-1673-48e2-821d-f5cd0b68c3fe}" ma:internalName="TaxCatchAll" ma:showField="CatchAllData" ma:web="57e246f5-a181-4ddd-bcfa-8f2bd33c0c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7e246f5-a181-4ddd-bcfa-8f2bd33c0c9c" xsi:nil="true"/>
    <_ip_UnifiedCompliancePolicyUIAction xmlns="http://schemas.microsoft.com/sharepoint/v3" xsi:nil="true"/>
    <lcf76f155ced4ddcb4097134ff3c332f xmlns="b1cfadd8-d294-4d34-bc36-10edd03a80b3">
      <Terms xmlns="http://schemas.microsoft.com/office/infopath/2007/PartnerControls"/>
    </lcf76f155ced4ddcb4097134ff3c332f>
    <Filtype xmlns="b1cfadd8-d294-4d34-bc36-10edd03a80b3" xsi:nil="true"/>
    <_ip_UnifiedCompliancePolicyProperties xmlns="http://schemas.microsoft.com/sharepoint/v3" xsi:nil="true"/>
    <Test xmlns="b1cfadd8-d294-4d34-bc36-10edd03a80b3">
      <UserInfo>
        <DisplayName/>
        <AccountId xsi:nil="true"/>
        <AccountType/>
      </UserInfo>
    </Test>
  </documentManagement>
</p:properties>
</file>

<file path=customXml/itemProps1.xml><?xml version="1.0" encoding="utf-8"?>
<ds:datastoreItem xmlns:ds="http://schemas.openxmlformats.org/officeDocument/2006/customXml" ds:itemID="{1B07710C-47AF-4B5B-B7D7-A889EA86420F}">
  <ds:schemaRefs>
    <ds:schemaRef ds:uri="http://schemas.microsoft.com/sharepoint/v3/contenttype/forms"/>
  </ds:schemaRefs>
</ds:datastoreItem>
</file>

<file path=customXml/itemProps2.xml><?xml version="1.0" encoding="utf-8"?>
<ds:datastoreItem xmlns:ds="http://schemas.openxmlformats.org/officeDocument/2006/customXml" ds:itemID="{D992FABD-3BAB-42CD-939E-7D5DC6CAC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1cfadd8-d294-4d34-bc36-10edd03a80b3"/>
    <ds:schemaRef ds:uri="57e246f5-a181-4ddd-bcfa-8f2bd33c0c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2B4D2B-D6D1-4DE1-BAD0-4BCC876C1E86}">
  <ds:schemaRefs>
    <ds:schemaRef ds:uri="http://schemas.openxmlformats.org/package/2006/metadata/core-properties"/>
    <ds:schemaRef ds:uri="b1cfadd8-d294-4d34-bc36-10edd03a80b3"/>
    <ds:schemaRef ds:uri="http://www.w3.org/XML/1998/namespace"/>
    <ds:schemaRef ds:uri="http://schemas.microsoft.com/office/2006/documentManagement/types"/>
    <ds:schemaRef ds:uri="http://schemas.microsoft.com/sharepoint/v3"/>
    <ds:schemaRef ds:uri="57e246f5-a181-4ddd-bcfa-8f2bd33c0c9c"/>
    <ds:schemaRef ds:uri="http://purl.org/dc/dcmitype/"/>
    <ds:schemaRef ds:uri="http://purl.org/dc/elements/1.1/"/>
    <ds:schemaRef ds:uri="http://schemas.microsoft.com/office/2006/metadata/properties"/>
    <ds:schemaRef ds:uri="http://schemas.microsoft.com/office/infopath/2007/PartnerControls"/>
    <ds:schemaRef ds:uri="http://purl.org/dc/terms/"/>
  </ds:schemaRefs>
</ds:datastoreItem>
</file>

<file path=docMetadata/LabelInfo.xml><?xml version="1.0" encoding="utf-8"?>
<clbl:labelList xmlns:clbl="http://schemas.microsoft.com/office/2020/mipLabelMetadata">
  <clbl:label id="{f1b8f2ce-0142-4f44-a9c4-740ebcc2b4c9}" enabled="1" method="Standard" siteId="{4b275c45-50e2-4a26-8792-73ca62c33bc5}" contentBits="0" removed="0"/>
</clbl:labelList>
</file>

<file path=docProps/app.xml><?xml version="1.0" encoding="utf-8"?>
<Properties xmlns="http://schemas.openxmlformats.org/officeDocument/2006/extended-properties" xmlns:vt="http://schemas.openxmlformats.org/officeDocument/2006/docPropsVTypes">
  <Template>Kontortema</Template>
  <TotalTime>398</TotalTime>
  <Words>2375</Words>
  <Application>Microsoft Office PowerPoint</Application>
  <PresentationFormat>Skærmshow (16:9)</PresentationFormat>
  <Paragraphs>340</Paragraphs>
  <Slides>43</Slides>
  <Notes>37</Notes>
  <HiddenSlides>5</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43</vt:i4>
      </vt:variant>
    </vt:vector>
  </HeadingPairs>
  <TitlesOfParts>
    <vt:vector size="51" baseType="lpstr">
      <vt:lpstr>Arial</vt:lpstr>
      <vt:lpstr>Calibri</vt:lpstr>
      <vt:lpstr>Calibri Light</vt:lpstr>
      <vt:lpstr>Roboto</vt:lpstr>
      <vt:lpstr>Roboto Light</vt:lpstr>
      <vt:lpstr>Roboto Medium</vt:lpstr>
      <vt:lpstr>Kontortema</vt:lpstr>
      <vt:lpstr>Kontortema</vt:lpstr>
      <vt:lpstr>For boligejere med individuel forsyning</vt:lpstr>
      <vt:lpstr>Dagsorden</vt:lpstr>
      <vt:lpstr>Velkommen</vt:lpstr>
      <vt:lpstr>SparEnergi hjælper dig godt fra start </vt:lpstr>
      <vt:lpstr>Spar på energien</vt:lpstr>
      <vt:lpstr>Dit varmeforbrug afhænger af</vt:lpstr>
      <vt:lpstr>Spar på energien</vt:lpstr>
      <vt:lpstr>Spar på energien</vt:lpstr>
      <vt:lpstr>Spar på energien</vt:lpstr>
      <vt:lpstr>PowerPoint-præsentation</vt:lpstr>
      <vt:lpstr>Renover din bolig</vt:lpstr>
      <vt:lpstr>Hvad får du ud af at gøre dit hus mere energivenligt?</vt:lpstr>
      <vt:lpstr>Bygningsreglementet (BR18)</vt:lpstr>
      <vt:lpstr>PowerPoint-præsentation</vt:lpstr>
      <vt:lpstr>Isolering – så meget kan du spare</vt:lpstr>
      <vt:lpstr>Tjek, hvor meget du kan spare</vt:lpstr>
      <vt:lpstr>Husk også…</vt:lpstr>
      <vt:lpstr>Overvej en ny varmeform</vt:lpstr>
      <vt:lpstr>PowerPoint-præsentation</vt:lpstr>
      <vt:lpstr>PowerPoint-præsentation</vt:lpstr>
      <vt:lpstr>To typer varmepumper</vt:lpstr>
      <vt:lpstr>Jordvarme</vt:lpstr>
      <vt:lpstr>Luft til vand-varmepumpe</vt:lpstr>
      <vt:lpstr>Den tredje varmepumpe: luft til luft</vt:lpstr>
      <vt:lpstr>PowerPoint-præsentation</vt:lpstr>
      <vt:lpstr>PowerPoint-præsentation</vt:lpstr>
      <vt:lpstr>Kombinationsløsninger</vt:lpstr>
      <vt:lpstr>PowerPoint-præsentation</vt:lpstr>
      <vt:lpstr>En god varmepumpe</vt:lpstr>
      <vt:lpstr>Hold øje med energimærkningen</vt:lpstr>
      <vt:lpstr>Brug varmepumpelisten</vt:lpstr>
      <vt:lpstr>Gå efter VE-godkendte virksomheder</vt:lpstr>
      <vt:lpstr>PowerPoint-præsentation</vt:lpstr>
      <vt:lpstr>Tilskud</vt:lpstr>
      <vt:lpstr>Flere tilskud og afgifter</vt:lpstr>
      <vt:lpstr>Værd at vide</vt:lpstr>
      <vt:lpstr>Sådan er forløbet</vt:lpstr>
      <vt:lpstr>Sådan bliver du afkoblet gassen</vt:lpstr>
      <vt:lpstr>PowerPoint-præsentation</vt:lpstr>
      <vt:lpstr>Find mere om renovering</vt:lpstr>
      <vt:lpstr>Gå på jagt efter en håndværker</vt:lpstr>
      <vt:lpstr>Bliv inspireret</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Individuelle forsyningsområder-sst_v2</dc:title>
  <dc:creator>Kirstine Udenby | Viegand Maagøe</dc:creator>
  <cp:lastModifiedBy>Nina Bruus Nielsen</cp:lastModifiedBy>
  <cp:revision>9</cp:revision>
  <cp:lastPrinted>2019-09-24T10:49:04Z</cp:lastPrinted>
  <dcterms:created xsi:type="dcterms:W3CDTF">2018-09-10T09:56:39Z</dcterms:created>
  <dcterms:modified xsi:type="dcterms:W3CDTF">2023-10-04T12:17:27Z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0x010100BDF22F492AE8914D8B73C3E3C23F308D</vt:lpwstr>
  </property>
  <property fmtid="{D5CDD505-2E9C-101B-9397-08002B2CF9AE}" pid="3" name="Order">
    <vt:r8>18500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MediaServiceImageTags">
    <vt:lpwstr/>
  </property>
  <property fmtid="{D5CDD505-2E9C-101B-9397-08002B2CF9AE}" pid="10" name="MSIP_Label_f1b8f2ce-0142-4f44-a9c4-740ebcc2b4c9_Enabled">
    <vt:lpwstr>true</vt:lpwstr>
  </property>
  <property fmtid="{D5CDD505-2E9C-101B-9397-08002B2CF9AE}" pid="11" name="MSIP_Label_f1b8f2ce-0142-4f44-a9c4-740ebcc2b4c9_SetDate">
    <vt:lpwstr>2023-02-15T07:15:29Z</vt:lpwstr>
  </property>
  <property fmtid="{D5CDD505-2E9C-101B-9397-08002B2CF9AE}" pid="12" name="MSIP_Label_f1b8f2ce-0142-4f44-a9c4-740ebcc2b4c9_Method">
    <vt:lpwstr>Standard</vt:lpwstr>
  </property>
  <property fmtid="{D5CDD505-2E9C-101B-9397-08002B2CF9AE}" pid="13" name="MSIP_Label_f1b8f2ce-0142-4f44-a9c4-740ebcc2b4c9_Name">
    <vt:lpwstr>General</vt:lpwstr>
  </property>
  <property fmtid="{D5CDD505-2E9C-101B-9397-08002B2CF9AE}" pid="14" name="MSIP_Label_f1b8f2ce-0142-4f44-a9c4-740ebcc2b4c9_SiteId">
    <vt:lpwstr>4b275c45-50e2-4a26-8792-73ca62c33bc5</vt:lpwstr>
  </property>
  <property fmtid="{D5CDD505-2E9C-101B-9397-08002B2CF9AE}" pid="15" name="MSIP_Label_f1b8f2ce-0142-4f44-a9c4-740ebcc2b4c9_ActionId">
    <vt:lpwstr>7a5926f8-82a8-459c-a6c2-7b84e58a65ac</vt:lpwstr>
  </property>
  <property fmtid="{D5CDD505-2E9C-101B-9397-08002B2CF9AE}" pid="16" name="MSIP_Label_f1b8f2ce-0142-4f44-a9c4-740ebcc2b4c9_ContentBits">
    <vt:lpwstr>0</vt:lpwstr>
  </property>
</Properties>
</file>